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Noto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56">
          <p15:clr>
            <a:srgbClr val="000000"/>
          </p15:clr>
        </p15:guide>
        <p15:guide id="2" pos="4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56" orient="horz"/>
        <p:guide pos="4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otoSans-bold.fntdata"/><Relationship Id="rId23" Type="http://schemas.openxmlformats.org/officeDocument/2006/relationships/font" Target="fonts/Noto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otoSans-boldItalic.fntdata"/><Relationship Id="rId25" Type="http://schemas.openxmlformats.org/officeDocument/2006/relationships/font" Target="fonts/Noto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c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82a98fd85_0_0:notes"/>
          <p:cNvSpPr/>
          <p:nvPr>
            <p:ph idx="2" type="sldImg"/>
          </p:nvPr>
        </p:nvSpPr>
        <p:spPr>
          <a:xfrm>
            <a:off x="2271713" y="1143000"/>
            <a:ext cx="2314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g3682a98fd85_0_0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Meet the team</a:t>
            </a:r>
            <a:endParaRPr/>
          </a:p>
        </p:txBody>
      </p:sp>
      <p:sp>
        <p:nvSpPr>
          <p:cNvPr id="76" name="Google Shape;76;g3682a98fd85_0_0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6a3b7d5c5a_0_4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6a3b7d5c5a_0_4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36a3b7d5c5a_0_41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6a3b7d5c5a_0_4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6a3b7d5c5a_0_4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36a3b7d5c5a_0_46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6a3b7d5c5a_0_50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6a3b7d5c5a_0_5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g36a3b7d5c5a_0_50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6a3b7d5c5a_0_5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36a3b7d5c5a_0_5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36a3b7d5c5a_0_52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6a3b7d5c5a_0_5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6a3b7d5c5a_0_5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g36a3b7d5c5a_0_54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6a3b7d5c5a_0_6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36a3b7d5c5a_0_6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36a3b7d5c5a_0_69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68424dded3_0_4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68424dded3_0_4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g368424dded3_0_43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682a98fd85_0_1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3682a98fd85_0_1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g3682a98fd85_0_18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8424dded3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68424dded3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368424dded3_0_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68424dded3_0_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68424dded3_0_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68424dded3_0_3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682a98fd85_0_4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682a98fd85_0_4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3682a98fd85_0_46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68424dded3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68424dded3_0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68424dded3_0_1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682a98fd85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682a98fd85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682a98fd85_0_12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6a3b7d5c5a_0_119:notes"/>
          <p:cNvSpPr/>
          <p:nvPr>
            <p:ph idx="2" type="sldImg"/>
          </p:nvPr>
        </p:nvSpPr>
        <p:spPr>
          <a:xfrm>
            <a:off x="1828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36a3b7d5c5a_0_119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36a3b7d5c5a_0_119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6a3b7d5c5a_0_17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6a3b7d5c5a_0_1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36a3b7d5c5a_0_17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6a3b7d5c5a_0_2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6a3b7d5c5a_0_2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36a3b7d5c5a_0_27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- Section Header">
  <p:cSld name="1 - 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type="title"/>
          </p:nvPr>
        </p:nvSpPr>
        <p:spPr>
          <a:xfrm>
            <a:off x="685800" y="1600200"/>
            <a:ext cx="7772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/>
            </a:lvl1pPr>
            <a:lvl2pPr lvl="1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228600" y="6629400"/>
            <a:ext cx="2133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124200" y="6629400"/>
            <a:ext cx="2895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858000" y="6629400"/>
            <a:ext cx="2133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 showMasterSp="0">
  <p:cSld name="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564266" y="1622735"/>
            <a:ext cx="3591000" cy="27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300">
                <a:solidFill>
                  <a:srgbClr val="003B70"/>
                </a:solidFill>
              </a:defRPr>
            </a:lvl1pPr>
            <a:lvl2pPr lvl="1">
              <a:buNone/>
              <a:defRPr sz="1300">
                <a:solidFill>
                  <a:srgbClr val="003B70"/>
                </a:solidFill>
              </a:defRPr>
            </a:lvl2pPr>
            <a:lvl3pPr lvl="2">
              <a:buNone/>
              <a:defRPr sz="1300">
                <a:solidFill>
                  <a:srgbClr val="003B70"/>
                </a:solidFill>
              </a:defRPr>
            </a:lvl3pPr>
            <a:lvl4pPr lvl="3">
              <a:buNone/>
              <a:defRPr sz="1300">
                <a:solidFill>
                  <a:srgbClr val="003B70"/>
                </a:solidFill>
              </a:defRPr>
            </a:lvl4pPr>
            <a:lvl5pPr lvl="4">
              <a:buNone/>
              <a:defRPr sz="1300">
                <a:solidFill>
                  <a:srgbClr val="003B70"/>
                </a:solidFill>
              </a:defRPr>
            </a:lvl5pPr>
            <a:lvl6pPr lvl="5">
              <a:buNone/>
              <a:defRPr sz="1300">
                <a:solidFill>
                  <a:srgbClr val="003B70"/>
                </a:solidFill>
              </a:defRPr>
            </a:lvl6pPr>
            <a:lvl7pPr lvl="6">
              <a:buNone/>
              <a:defRPr sz="1300">
                <a:solidFill>
                  <a:srgbClr val="003B70"/>
                </a:solidFill>
              </a:defRPr>
            </a:lvl7pPr>
            <a:lvl8pPr lvl="7">
              <a:buNone/>
              <a:defRPr sz="1300">
                <a:solidFill>
                  <a:srgbClr val="003B70"/>
                </a:solidFill>
              </a:defRPr>
            </a:lvl8pPr>
            <a:lvl9pPr lvl="8">
              <a:buNone/>
              <a:defRPr sz="1300">
                <a:solidFill>
                  <a:srgbClr val="003B7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300">
                <a:solidFill>
                  <a:srgbClr val="003B70"/>
                </a:solidFill>
              </a:defRPr>
            </a:lvl1pPr>
            <a:lvl2pPr lvl="1">
              <a:buNone/>
              <a:defRPr sz="1300">
                <a:solidFill>
                  <a:srgbClr val="003B70"/>
                </a:solidFill>
              </a:defRPr>
            </a:lvl2pPr>
            <a:lvl3pPr lvl="2">
              <a:buNone/>
              <a:defRPr sz="1300">
                <a:solidFill>
                  <a:srgbClr val="003B70"/>
                </a:solidFill>
              </a:defRPr>
            </a:lvl3pPr>
            <a:lvl4pPr lvl="3">
              <a:buNone/>
              <a:defRPr sz="1300">
                <a:solidFill>
                  <a:srgbClr val="003B70"/>
                </a:solidFill>
              </a:defRPr>
            </a:lvl4pPr>
            <a:lvl5pPr lvl="4">
              <a:buNone/>
              <a:defRPr sz="1300">
                <a:solidFill>
                  <a:srgbClr val="003B70"/>
                </a:solidFill>
              </a:defRPr>
            </a:lvl5pPr>
            <a:lvl6pPr lvl="5">
              <a:buNone/>
              <a:defRPr sz="1300">
                <a:solidFill>
                  <a:srgbClr val="003B70"/>
                </a:solidFill>
              </a:defRPr>
            </a:lvl6pPr>
            <a:lvl7pPr lvl="6">
              <a:buNone/>
              <a:defRPr sz="1300">
                <a:solidFill>
                  <a:srgbClr val="003B70"/>
                </a:solidFill>
              </a:defRPr>
            </a:lvl7pPr>
            <a:lvl8pPr lvl="7">
              <a:buNone/>
              <a:defRPr sz="1300">
                <a:solidFill>
                  <a:srgbClr val="003B70"/>
                </a:solidFill>
              </a:defRPr>
            </a:lvl8pPr>
            <a:lvl9pPr lvl="8">
              <a:buNone/>
              <a:defRPr sz="1300">
                <a:solidFill>
                  <a:srgbClr val="003B7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 showMasterSp="0">
  <p:cSld name="8_Custom Layout">
    <p:bg>
      <p:bgPr>
        <a:solidFill>
          <a:schemeClr val="dk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2">
            <a:alphaModFix amt="50000"/>
          </a:blip>
          <a:srcRect b="10907" l="0" r="0" t="2181"/>
          <a:stretch/>
        </p:blipFill>
        <p:spPr>
          <a:xfrm>
            <a:off x="-4250" y="-1"/>
            <a:ext cx="9152498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914400" y="2575235"/>
            <a:ext cx="7315200" cy="27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Arial"/>
              <a:buNone/>
              <a:defRPr b="0" i="0" sz="45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/>
          <p:nvPr/>
        </p:nvSpPr>
        <p:spPr>
          <a:xfrm>
            <a:off x="4304856" y="1824107"/>
            <a:ext cx="534300" cy="52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1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3"/>
          <p:cNvSpPr/>
          <p:nvPr/>
        </p:nvSpPr>
        <p:spPr>
          <a:xfrm>
            <a:off x="4411979" y="5613641"/>
            <a:ext cx="320040" cy="427051"/>
          </a:xfrm>
          <a:custGeom>
            <a:rect b="b" l="l" r="r" t="t"/>
            <a:pathLst>
              <a:path extrusionOk="0" h="160" w="160">
                <a:moveTo>
                  <a:pt x="160" y="80"/>
                </a:moveTo>
                <a:cubicBezTo>
                  <a:pt x="160" y="36"/>
                  <a:pt x="124" y="0"/>
                  <a:pt x="80" y="0"/>
                </a:cubicBez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60"/>
                  <a:pt x="80" y="160"/>
                </a:cubicBezTo>
                <a:cubicBezTo>
                  <a:pt x="124" y="160"/>
                  <a:pt x="160" y="124"/>
                  <a:pt x="160" y="80"/>
                </a:cubicBezTo>
                <a:close/>
                <a:moveTo>
                  <a:pt x="8" y="80"/>
                </a:moveTo>
                <a:cubicBezTo>
                  <a:pt x="8" y="40"/>
                  <a:pt x="40" y="8"/>
                  <a:pt x="80" y="8"/>
                </a:cubicBezTo>
                <a:cubicBezTo>
                  <a:pt x="120" y="8"/>
                  <a:pt x="152" y="40"/>
                  <a:pt x="152" y="80"/>
                </a:cubicBezTo>
                <a:cubicBezTo>
                  <a:pt x="152" y="120"/>
                  <a:pt x="120" y="152"/>
                  <a:pt x="80" y="152"/>
                </a:cubicBezTo>
                <a:cubicBezTo>
                  <a:pt x="40" y="152"/>
                  <a:pt x="8" y="120"/>
                  <a:pt x="8" y="80"/>
                </a:cubicBezTo>
                <a:close/>
                <a:moveTo>
                  <a:pt x="83" y="118"/>
                </a:moveTo>
                <a:cubicBezTo>
                  <a:pt x="105" y="95"/>
                  <a:pt x="105" y="95"/>
                  <a:pt x="105" y="95"/>
                </a:cubicBezTo>
                <a:cubicBezTo>
                  <a:pt x="107" y="94"/>
                  <a:pt x="107" y="91"/>
                  <a:pt x="105" y="89"/>
                </a:cubicBezTo>
                <a:cubicBezTo>
                  <a:pt x="104" y="88"/>
                  <a:pt x="101" y="88"/>
                  <a:pt x="100" y="89"/>
                </a:cubicBezTo>
                <a:cubicBezTo>
                  <a:pt x="84" y="105"/>
                  <a:pt x="84" y="105"/>
                  <a:pt x="84" y="105"/>
                </a:cubicBezTo>
                <a:cubicBezTo>
                  <a:pt x="84" y="45"/>
                  <a:pt x="84" y="45"/>
                  <a:pt x="84" y="45"/>
                </a:cubicBezTo>
                <a:cubicBezTo>
                  <a:pt x="84" y="43"/>
                  <a:pt x="82" y="41"/>
                  <a:pt x="80" y="41"/>
                </a:cubicBezTo>
                <a:cubicBezTo>
                  <a:pt x="78" y="41"/>
                  <a:pt x="76" y="43"/>
                  <a:pt x="76" y="45"/>
                </a:cubicBezTo>
                <a:cubicBezTo>
                  <a:pt x="76" y="105"/>
                  <a:pt x="76" y="105"/>
                  <a:pt x="76" y="105"/>
                </a:cubicBezTo>
                <a:cubicBezTo>
                  <a:pt x="60" y="89"/>
                  <a:pt x="60" y="89"/>
                  <a:pt x="60" y="89"/>
                </a:cubicBezTo>
                <a:cubicBezTo>
                  <a:pt x="59" y="88"/>
                  <a:pt x="56" y="88"/>
                  <a:pt x="55" y="89"/>
                </a:cubicBezTo>
                <a:cubicBezTo>
                  <a:pt x="53" y="91"/>
                  <a:pt x="53" y="94"/>
                  <a:pt x="55" y="95"/>
                </a:cubicBezTo>
                <a:cubicBezTo>
                  <a:pt x="77" y="118"/>
                  <a:pt x="77" y="118"/>
                  <a:pt x="77" y="118"/>
                </a:cubicBezTo>
                <a:cubicBezTo>
                  <a:pt x="78" y="118"/>
                  <a:pt x="79" y="119"/>
                  <a:pt x="80" y="119"/>
                </a:cubicBezTo>
                <a:cubicBezTo>
                  <a:pt x="81" y="119"/>
                  <a:pt x="82" y="118"/>
                  <a:pt x="83" y="1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54000" rotWithShape="0" algn="t" dir="5400000" dist="152400">
              <a:srgbClr val="000000">
                <a:alpha val="2784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300">
                <a:solidFill>
                  <a:srgbClr val="003B70"/>
                </a:solidFill>
              </a:defRPr>
            </a:lvl1pPr>
            <a:lvl2pPr lvl="1">
              <a:buNone/>
              <a:defRPr sz="1300">
                <a:solidFill>
                  <a:srgbClr val="003B70"/>
                </a:solidFill>
              </a:defRPr>
            </a:lvl2pPr>
            <a:lvl3pPr lvl="2">
              <a:buNone/>
              <a:defRPr sz="1300">
                <a:solidFill>
                  <a:srgbClr val="003B70"/>
                </a:solidFill>
              </a:defRPr>
            </a:lvl3pPr>
            <a:lvl4pPr lvl="3">
              <a:buNone/>
              <a:defRPr sz="1300">
                <a:solidFill>
                  <a:srgbClr val="003B70"/>
                </a:solidFill>
              </a:defRPr>
            </a:lvl4pPr>
            <a:lvl5pPr lvl="4">
              <a:buNone/>
              <a:defRPr sz="1300">
                <a:solidFill>
                  <a:srgbClr val="003B70"/>
                </a:solidFill>
              </a:defRPr>
            </a:lvl5pPr>
            <a:lvl6pPr lvl="5">
              <a:buNone/>
              <a:defRPr sz="1300">
                <a:solidFill>
                  <a:srgbClr val="003B70"/>
                </a:solidFill>
              </a:defRPr>
            </a:lvl6pPr>
            <a:lvl7pPr lvl="6">
              <a:buNone/>
              <a:defRPr sz="1300">
                <a:solidFill>
                  <a:srgbClr val="003B70"/>
                </a:solidFill>
              </a:defRPr>
            </a:lvl7pPr>
            <a:lvl8pPr lvl="7">
              <a:buNone/>
              <a:defRPr sz="1300">
                <a:solidFill>
                  <a:srgbClr val="003B70"/>
                </a:solidFill>
              </a:defRPr>
            </a:lvl8pPr>
            <a:lvl9pPr lvl="8">
              <a:buNone/>
              <a:defRPr sz="1300">
                <a:solidFill>
                  <a:srgbClr val="003B7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- Title and Content">
  <p:cSld name="2 - 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85800" y="685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576072" y="1947672"/>
            <a:ext cx="7882128" cy="37764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57175" lvl="0" marL="45720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SzPts val="450"/>
              <a:buChar char=" "/>
              <a:defRPr/>
            </a:lvl1pPr>
            <a:lvl2pPr indent="-342900" lvl="1" marL="914400" algn="l">
              <a:lnSpc>
                <a:spcPct val="177777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77777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77777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77777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1800"/>
              <a:buChar char="-"/>
              <a:defRPr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228600" y="6629400"/>
            <a:ext cx="2133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124200" y="6629400"/>
            <a:ext cx="2895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858000" y="6629400"/>
            <a:ext cx="2133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- Comparison">
  <p:cSld name="3 - Comparis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" type="body"/>
          </p:nvPr>
        </p:nvSpPr>
        <p:spPr>
          <a:xfrm>
            <a:off x="685800" y="1828800"/>
            <a:ext cx="3810000" cy="639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2400"/>
            </a:lvl1pPr>
            <a:lvl2pPr indent="-228600" lvl="1" marL="914400" algn="l">
              <a:lnSpc>
                <a:spcPct val="16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77777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29" name="Google Shape;29;p4"/>
          <p:cNvSpPr txBox="1"/>
          <p:nvPr>
            <p:ph idx="2" type="body"/>
          </p:nvPr>
        </p:nvSpPr>
        <p:spPr>
          <a:xfrm>
            <a:off x="608012" y="2533650"/>
            <a:ext cx="3887788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66700" lvl="0" marL="45720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SzPts val="600"/>
              <a:buChar char=" 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2400"/>
              <a:buChar char="-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2400"/>
              <a:buChar char="-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2400"/>
              <a:buChar char="-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9pPr>
          </a:lstStyle>
          <a:p/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685800" y="685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3" type="body"/>
          </p:nvPr>
        </p:nvSpPr>
        <p:spPr>
          <a:xfrm>
            <a:off x="4648200" y="1828800"/>
            <a:ext cx="3810000" cy="639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2400"/>
            </a:lvl1pPr>
            <a:lvl2pPr indent="-228600" lvl="1" marL="914400" algn="l">
              <a:lnSpc>
                <a:spcPct val="16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77777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32" name="Google Shape;32;p4"/>
          <p:cNvSpPr txBox="1"/>
          <p:nvPr>
            <p:ph idx="4" type="body"/>
          </p:nvPr>
        </p:nvSpPr>
        <p:spPr>
          <a:xfrm>
            <a:off x="4570412" y="2533650"/>
            <a:ext cx="3887788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66700" lvl="0" marL="45720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SzPts val="600"/>
              <a:buChar char=" 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2400"/>
              <a:buChar char="-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2400"/>
              <a:buChar char="-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2400"/>
              <a:buChar char="-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9pPr>
          </a:lstStyle>
          <a:p/>
        </p:txBody>
      </p:sp>
      <p:sp>
        <p:nvSpPr>
          <p:cNvPr id="33" name="Google Shape;33;p4"/>
          <p:cNvSpPr txBox="1"/>
          <p:nvPr>
            <p:ph idx="10" type="dt"/>
          </p:nvPr>
        </p:nvSpPr>
        <p:spPr>
          <a:xfrm>
            <a:off x="228600" y="6629400"/>
            <a:ext cx="2133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1" type="ftr"/>
          </p:nvPr>
        </p:nvSpPr>
        <p:spPr>
          <a:xfrm>
            <a:off x="3124200" y="6629400"/>
            <a:ext cx="2895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6858000" y="6629400"/>
            <a:ext cx="2133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- Blank">
  <p:cSld name="4- Blank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6858000" y="6629400"/>
            <a:ext cx="2133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" name="Google Shape;40;p6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SzPts val="700"/>
              <a:buChar char=" "/>
              <a:defRPr/>
            </a:lvl1pPr>
            <a:lvl2pPr indent="-406400" lvl="1" marL="914400"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2pPr>
            <a:lvl3pPr indent="-406400" lvl="2" marL="1371600">
              <a:spcBef>
                <a:spcPts val="600"/>
              </a:spcBef>
              <a:spcAft>
                <a:spcPts val="0"/>
              </a:spcAft>
              <a:buSzPts val="2800"/>
              <a:buChar char="-"/>
              <a:defRPr/>
            </a:lvl3pPr>
            <a:lvl4pPr indent="-406400" lvl="3" marL="1828800">
              <a:spcBef>
                <a:spcPts val="600"/>
              </a:spcBef>
              <a:spcAft>
                <a:spcPts val="0"/>
              </a:spcAft>
              <a:buSzPts val="2800"/>
              <a:buChar char="-"/>
              <a:defRPr/>
            </a:lvl4pPr>
            <a:lvl5pPr indent="-406400" lvl="4" marL="2286000">
              <a:spcBef>
                <a:spcPts val="600"/>
              </a:spcBef>
              <a:spcAft>
                <a:spcPts val="0"/>
              </a:spcAft>
              <a:buSzPts val="2800"/>
              <a:buChar char="-"/>
              <a:defRPr/>
            </a:lvl5pPr>
            <a:lvl6pPr indent="-228600" lvl="5" marL="2743200"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4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4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4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Custom Layout">
  <p:cSld name="31_Custom Layou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>
            <p:ph idx="2" type="pic"/>
          </p:nvPr>
        </p:nvSpPr>
        <p:spPr>
          <a:xfrm>
            <a:off x="4572000" y="0"/>
            <a:ext cx="4572000" cy="59256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717947" y="2755348"/>
            <a:ext cx="3252900" cy="29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1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342900" lvl="2" marL="1371600" algn="l">
              <a:lnSpc>
                <a:spcPct val="11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696433" y="709880"/>
            <a:ext cx="3379800" cy="11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300">
                <a:solidFill>
                  <a:srgbClr val="003B70"/>
                </a:solidFill>
              </a:defRPr>
            </a:lvl1pPr>
            <a:lvl2pPr lvl="1">
              <a:buNone/>
              <a:defRPr sz="1300">
                <a:solidFill>
                  <a:srgbClr val="003B70"/>
                </a:solidFill>
              </a:defRPr>
            </a:lvl2pPr>
            <a:lvl3pPr lvl="2">
              <a:buNone/>
              <a:defRPr sz="1300">
                <a:solidFill>
                  <a:srgbClr val="003B70"/>
                </a:solidFill>
              </a:defRPr>
            </a:lvl3pPr>
            <a:lvl4pPr lvl="3">
              <a:buNone/>
              <a:defRPr sz="1300">
                <a:solidFill>
                  <a:srgbClr val="003B70"/>
                </a:solidFill>
              </a:defRPr>
            </a:lvl4pPr>
            <a:lvl5pPr lvl="4">
              <a:buNone/>
              <a:defRPr sz="1300">
                <a:solidFill>
                  <a:srgbClr val="003B70"/>
                </a:solidFill>
              </a:defRPr>
            </a:lvl5pPr>
            <a:lvl6pPr lvl="5">
              <a:buNone/>
              <a:defRPr sz="1300">
                <a:solidFill>
                  <a:srgbClr val="003B70"/>
                </a:solidFill>
              </a:defRPr>
            </a:lvl6pPr>
            <a:lvl7pPr lvl="6">
              <a:buNone/>
              <a:defRPr sz="1300">
                <a:solidFill>
                  <a:srgbClr val="003B70"/>
                </a:solidFill>
              </a:defRPr>
            </a:lvl7pPr>
            <a:lvl8pPr lvl="7">
              <a:buNone/>
              <a:defRPr sz="1300">
                <a:solidFill>
                  <a:srgbClr val="003B70"/>
                </a:solidFill>
              </a:defRPr>
            </a:lvl8pPr>
            <a:lvl9pPr lvl="8">
              <a:buNone/>
              <a:defRPr sz="1300">
                <a:solidFill>
                  <a:srgbClr val="003B7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>
            <p:ph idx="2" type="pic"/>
          </p:nvPr>
        </p:nvSpPr>
        <p:spPr>
          <a:xfrm>
            <a:off x="5334000" y="0"/>
            <a:ext cx="3810000" cy="6858000"/>
          </a:xfrm>
          <a:prstGeom prst="rect">
            <a:avLst/>
          </a:prstGeom>
          <a:gradFill>
            <a:gsLst>
              <a:gs pos="0">
                <a:srgbClr val="1B1C1D">
                  <a:alpha val="40000"/>
                </a:srgbClr>
              </a:gs>
              <a:gs pos="99000">
                <a:srgbClr val="1B1C1D">
                  <a:alpha val="20000"/>
                </a:srgbClr>
              </a:gs>
              <a:gs pos="100000">
                <a:srgbClr val="1B1C1D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53" name="Google Shape;53;p9"/>
          <p:cNvSpPr txBox="1"/>
          <p:nvPr>
            <p:ph idx="1" type="body"/>
          </p:nvPr>
        </p:nvSpPr>
        <p:spPr>
          <a:xfrm>
            <a:off x="695015" y="2755348"/>
            <a:ext cx="3881100" cy="29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1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algn="l">
              <a:lnSpc>
                <a:spcPct val="11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type="title"/>
          </p:nvPr>
        </p:nvSpPr>
        <p:spPr>
          <a:xfrm>
            <a:off x="695015" y="744063"/>
            <a:ext cx="3881100" cy="11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300">
                <a:solidFill>
                  <a:srgbClr val="003B70"/>
                </a:solidFill>
              </a:defRPr>
            </a:lvl1pPr>
            <a:lvl2pPr lvl="1">
              <a:buNone/>
              <a:defRPr sz="1300">
                <a:solidFill>
                  <a:srgbClr val="003B70"/>
                </a:solidFill>
              </a:defRPr>
            </a:lvl2pPr>
            <a:lvl3pPr lvl="2">
              <a:buNone/>
              <a:defRPr sz="1300">
                <a:solidFill>
                  <a:srgbClr val="003B70"/>
                </a:solidFill>
              </a:defRPr>
            </a:lvl3pPr>
            <a:lvl4pPr lvl="3">
              <a:buNone/>
              <a:defRPr sz="1300">
                <a:solidFill>
                  <a:srgbClr val="003B70"/>
                </a:solidFill>
              </a:defRPr>
            </a:lvl4pPr>
            <a:lvl5pPr lvl="4">
              <a:buNone/>
              <a:defRPr sz="1300">
                <a:solidFill>
                  <a:srgbClr val="003B70"/>
                </a:solidFill>
              </a:defRPr>
            </a:lvl5pPr>
            <a:lvl6pPr lvl="5">
              <a:buNone/>
              <a:defRPr sz="1300">
                <a:solidFill>
                  <a:srgbClr val="003B70"/>
                </a:solidFill>
              </a:defRPr>
            </a:lvl6pPr>
            <a:lvl7pPr lvl="6">
              <a:buNone/>
              <a:defRPr sz="1300">
                <a:solidFill>
                  <a:srgbClr val="003B70"/>
                </a:solidFill>
              </a:defRPr>
            </a:lvl7pPr>
            <a:lvl8pPr lvl="7">
              <a:buNone/>
              <a:defRPr sz="1300">
                <a:solidFill>
                  <a:srgbClr val="003B70"/>
                </a:solidFill>
              </a:defRPr>
            </a:lvl8pPr>
            <a:lvl9pPr lvl="8">
              <a:buNone/>
              <a:defRPr sz="1300">
                <a:solidFill>
                  <a:srgbClr val="003B7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-13" showMasterSp="0">
  <p:cSld name="TEAM-13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>
            <p:ph idx="2" type="pic"/>
          </p:nvPr>
        </p:nvSpPr>
        <p:spPr>
          <a:xfrm>
            <a:off x="3904575" y="2539400"/>
            <a:ext cx="1335000" cy="1335000"/>
          </a:xfrm>
          <a:prstGeom prst="ellipse">
            <a:avLst/>
          </a:prstGeom>
          <a:solidFill>
            <a:srgbClr val="889191"/>
          </a:solidFill>
          <a:ln>
            <a:noFill/>
          </a:ln>
        </p:spPr>
      </p:sp>
      <p:sp>
        <p:nvSpPr>
          <p:cNvPr id="58" name="Google Shape;58;p10"/>
          <p:cNvSpPr/>
          <p:nvPr>
            <p:ph idx="3" type="pic"/>
          </p:nvPr>
        </p:nvSpPr>
        <p:spPr>
          <a:xfrm>
            <a:off x="6094650" y="2539400"/>
            <a:ext cx="1335000" cy="1335000"/>
          </a:xfrm>
          <a:prstGeom prst="ellipse">
            <a:avLst/>
          </a:prstGeom>
          <a:solidFill>
            <a:srgbClr val="889191"/>
          </a:solidFill>
          <a:ln>
            <a:noFill/>
          </a:ln>
        </p:spPr>
      </p:sp>
      <p:sp>
        <p:nvSpPr>
          <p:cNvPr id="59" name="Google Shape;59;p10"/>
          <p:cNvSpPr/>
          <p:nvPr>
            <p:ph idx="4" type="pic"/>
          </p:nvPr>
        </p:nvSpPr>
        <p:spPr>
          <a:xfrm>
            <a:off x="1714500" y="2539400"/>
            <a:ext cx="1335000" cy="1335000"/>
          </a:xfrm>
          <a:prstGeom prst="ellipse">
            <a:avLst/>
          </a:prstGeom>
          <a:solidFill>
            <a:srgbClr val="889191"/>
          </a:solidFill>
          <a:ln>
            <a:noFill/>
          </a:ln>
        </p:spPr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300">
                <a:solidFill>
                  <a:srgbClr val="003B70"/>
                </a:solidFill>
              </a:defRPr>
            </a:lvl1pPr>
            <a:lvl2pPr lvl="1">
              <a:buNone/>
              <a:defRPr sz="1300">
                <a:solidFill>
                  <a:srgbClr val="003B70"/>
                </a:solidFill>
              </a:defRPr>
            </a:lvl2pPr>
            <a:lvl3pPr lvl="2">
              <a:buNone/>
              <a:defRPr sz="1300">
                <a:solidFill>
                  <a:srgbClr val="003B70"/>
                </a:solidFill>
              </a:defRPr>
            </a:lvl3pPr>
            <a:lvl4pPr lvl="3">
              <a:buNone/>
              <a:defRPr sz="1300">
                <a:solidFill>
                  <a:srgbClr val="003B70"/>
                </a:solidFill>
              </a:defRPr>
            </a:lvl4pPr>
            <a:lvl5pPr lvl="4">
              <a:buNone/>
              <a:defRPr sz="1300">
                <a:solidFill>
                  <a:srgbClr val="003B70"/>
                </a:solidFill>
              </a:defRPr>
            </a:lvl5pPr>
            <a:lvl6pPr lvl="5">
              <a:buNone/>
              <a:defRPr sz="1300">
                <a:solidFill>
                  <a:srgbClr val="003B70"/>
                </a:solidFill>
              </a:defRPr>
            </a:lvl6pPr>
            <a:lvl7pPr lvl="6">
              <a:buNone/>
              <a:defRPr sz="1300">
                <a:solidFill>
                  <a:srgbClr val="003B70"/>
                </a:solidFill>
              </a:defRPr>
            </a:lvl7pPr>
            <a:lvl8pPr lvl="7">
              <a:buNone/>
              <a:defRPr sz="1300">
                <a:solidFill>
                  <a:srgbClr val="003B70"/>
                </a:solidFill>
              </a:defRPr>
            </a:lvl8pPr>
            <a:lvl9pPr lvl="8">
              <a:buNone/>
              <a:defRPr sz="1300">
                <a:solidFill>
                  <a:srgbClr val="003B7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SD-footer.png"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5943600"/>
            <a:ext cx="91440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>
            <p:ph idx="1" type="body"/>
          </p:nvPr>
        </p:nvSpPr>
        <p:spPr>
          <a:xfrm>
            <a:off x="576262" y="1947862"/>
            <a:ext cx="7881937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marR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173063"/>
              </a:buClr>
              <a:buSzPts val="700"/>
              <a:buFont typeface="Merriweather Sans"/>
              <a:buChar char=" "/>
              <a:defRPr b="0" i="0" sz="28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14285"/>
              </a:lnSpc>
              <a:spcBef>
                <a:spcPts val="600"/>
              </a:spcBef>
              <a:spcAft>
                <a:spcPts val="0"/>
              </a:spcAft>
              <a:buClr>
                <a:srgbClr val="173063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14285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2800"/>
              <a:buFont typeface="Merriweather Sans"/>
              <a:buChar char="-"/>
              <a:defRPr b="0" i="0" sz="28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14285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2800"/>
              <a:buFont typeface="Merriweather Sans"/>
              <a:buChar char="-"/>
              <a:defRPr b="0" i="0" sz="28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14285"/>
              </a:lnSpc>
              <a:spcBef>
                <a:spcPts val="600"/>
              </a:spcBef>
              <a:spcAft>
                <a:spcPts val="0"/>
              </a:spcAft>
              <a:buClr>
                <a:srgbClr val="003B70"/>
              </a:buClr>
              <a:buSzPts val="2800"/>
              <a:buFont typeface="Merriweather Sans"/>
              <a:buChar char="-"/>
              <a:defRPr b="0" i="0" sz="28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44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44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44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685800" y="685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003B7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71BEFF"/>
                </a:solidFill>
                <a:latin typeface="Palatino"/>
                <a:ea typeface="Palatino"/>
                <a:cs typeface="Palatino"/>
                <a:sym typeface="Palatin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71BEFF"/>
                </a:solidFill>
                <a:latin typeface="Palatino"/>
                <a:ea typeface="Palatino"/>
                <a:cs typeface="Palatino"/>
                <a:sym typeface="Palatin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71BEFF"/>
                </a:solidFill>
                <a:latin typeface="Palatino"/>
                <a:ea typeface="Palatino"/>
                <a:cs typeface="Palatino"/>
                <a:sym typeface="Palatin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71BEFF"/>
                </a:solidFill>
                <a:latin typeface="Palatino"/>
                <a:ea typeface="Palatino"/>
                <a:cs typeface="Palatino"/>
                <a:sym typeface="Palatino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228600" y="6629400"/>
            <a:ext cx="2133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3124200" y="6629400"/>
            <a:ext cx="2895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2" type="sldNum"/>
          </p:nvPr>
        </p:nvSpPr>
        <p:spPr>
          <a:xfrm>
            <a:off x="6858000" y="6629400"/>
            <a:ext cx="2133600" cy="13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4.png"/><Relationship Id="rId5" Type="http://schemas.openxmlformats.org/officeDocument/2006/relationships/image" Target="../media/image48.png"/><Relationship Id="rId6" Type="http://schemas.openxmlformats.org/officeDocument/2006/relationships/image" Target="../media/image8.png"/><Relationship Id="rId7" Type="http://schemas.openxmlformats.org/officeDocument/2006/relationships/image" Target="../media/image21.png"/><Relationship Id="rId8" Type="http://schemas.openxmlformats.org/officeDocument/2006/relationships/image" Target="../media/image2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2.png"/><Relationship Id="rId4" Type="http://schemas.openxmlformats.org/officeDocument/2006/relationships/image" Target="../media/image47.png"/><Relationship Id="rId5" Type="http://schemas.openxmlformats.org/officeDocument/2006/relationships/image" Target="../media/image3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1.png"/><Relationship Id="rId4" Type="http://schemas.openxmlformats.org/officeDocument/2006/relationships/image" Target="../media/image4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1.png"/><Relationship Id="rId4" Type="http://schemas.openxmlformats.org/officeDocument/2006/relationships/image" Target="../media/image50.png"/><Relationship Id="rId5" Type="http://schemas.openxmlformats.org/officeDocument/2006/relationships/image" Target="../media/image53.png"/><Relationship Id="rId6" Type="http://schemas.openxmlformats.org/officeDocument/2006/relationships/image" Target="../media/image4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GitAIwithMike/final-project-AAI510-team8/tree/main" TargetMode="External"/><Relationship Id="rId4" Type="http://schemas.openxmlformats.org/officeDocument/2006/relationships/hyperlink" Target="https://www.kaggle.com/datasets/paytonfisher/sp-500-companies-with-financial-informatio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9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7.png"/><Relationship Id="rId8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7.png"/><Relationship Id="rId4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Relationship Id="rId5" Type="http://schemas.openxmlformats.org/officeDocument/2006/relationships/image" Target="../media/image24.png"/><Relationship Id="rId6" Type="http://schemas.openxmlformats.org/officeDocument/2006/relationships/image" Target="../media/image19.png"/><Relationship Id="rId7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0" Type="http://schemas.openxmlformats.org/officeDocument/2006/relationships/image" Target="../media/image5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Relationship Id="rId9" Type="http://schemas.openxmlformats.org/officeDocument/2006/relationships/image" Target="../media/image32.png"/><Relationship Id="rId5" Type="http://schemas.openxmlformats.org/officeDocument/2006/relationships/image" Target="../media/image26.png"/><Relationship Id="rId6" Type="http://schemas.openxmlformats.org/officeDocument/2006/relationships/image" Target="../media/image30.png"/><Relationship Id="rId7" Type="http://schemas.openxmlformats.org/officeDocument/2006/relationships/image" Target="../media/image33.png"/><Relationship Id="rId8" Type="http://schemas.openxmlformats.org/officeDocument/2006/relationships/image" Target="../media/image3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5.png"/><Relationship Id="rId4" Type="http://schemas.openxmlformats.org/officeDocument/2006/relationships/image" Target="../media/image40.png"/><Relationship Id="rId5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D2062"/>
            </a:gs>
            <a:gs pos="19000">
              <a:srgbClr val="135881"/>
            </a:gs>
            <a:gs pos="33000">
              <a:srgbClr val="135881"/>
            </a:gs>
            <a:gs pos="67000">
              <a:srgbClr val="0D2062"/>
            </a:gs>
            <a:gs pos="75000">
              <a:srgbClr val="113D6F"/>
            </a:gs>
            <a:gs pos="100000">
              <a:srgbClr val="113D6F"/>
            </a:gs>
          </a:gsLst>
          <a:lin ang="18900044" scaled="0"/>
        </a:gra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4152525" y="4190112"/>
            <a:ext cx="1132500" cy="1386000"/>
          </a:xfrm>
          <a:prstGeom prst="roundRect">
            <a:avLst>
              <a:gd fmla="val 16667" name="adj"/>
            </a:avLst>
          </a:prstGeom>
          <a:solidFill>
            <a:srgbClr val="0D2062"/>
          </a:solidFill>
          <a:ln>
            <a:noFill/>
          </a:ln>
        </p:spPr>
        <p:txBody>
          <a:bodyPr anchorCtr="0" anchor="ctr" bIns="33600" lIns="67225" spcFirstLastPara="1" rIns="67225" wrap="square" tIns="33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 rotWithShape="1">
          <a:blip r:embed="rId3">
            <a:alphaModFix/>
          </a:blip>
          <a:srcRect b="-150" l="46591" r="12394" t="150"/>
          <a:stretch/>
        </p:blipFill>
        <p:spPr>
          <a:xfrm>
            <a:off x="5986566" y="1"/>
            <a:ext cx="3164764" cy="6860829"/>
          </a:xfrm>
          <a:custGeom>
            <a:rect b="b" l="l" r="r" t="t"/>
            <a:pathLst>
              <a:path extrusionOk="0" h="7752349" w="5860674">
                <a:moveTo>
                  <a:pt x="2423091" y="0"/>
                </a:moveTo>
                <a:lnTo>
                  <a:pt x="5860674" y="0"/>
                </a:lnTo>
                <a:lnTo>
                  <a:pt x="5860674" y="7752349"/>
                </a:lnTo>
                <a:lnTo>
                  <a:pt x="2260409" y="7752349"/>
                </a:lnTo>
                <a:lnTo>
                  <a:pt x="0" y="3946984"/>
                </a:lnTo>
                <a:lnTo>
                  <a:pt x="0" y="359136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80" name="Google Shape;80;p15"/>
          <p:cNvSpPr/>
          <p:nvPr/>
        </p:nvSpPr>
        <p:spPr>
          <a:xfrm rot="10800000">
            <a:off x="5145247" y="1191695"/>
            <a:ext cx="1479300" cy="4508700"/>
          </a:xfrm>
          <a:prstGeom prst="chevron">
            <a:avLst>
              <a:gd fmla="val 69759" name="adj"/>
            </a:avLst>
          </a:prstGeom>
          <a:solidFill>
            <a:srgbClr val="23C7BE"/>
          </a:solidFill>
          <a:ln>
            <a:noFill/>
          </a:ln>
        </p:spPr>
        <p:txBody>
          <a:bodyPr anchorCtr="0" anchor="ctr" bIns="33600" lIns="67225" spcFirstLastPara="1" rIns="67225" wrap="square" tIns="33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ster Logo - USD Brand - University of San Diego" id="81" name="Google Shape;8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321" y="-54230"/>
            <a:ext cx="1203045" cy="85115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365651" y="984400"/>
            <a:ext cx="5957100" cy="17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600" lIns="67225" spcFirstLastPara="1" rIns="67225" wrap="square" tIns="336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rgbClr val="23C7BE"/>
                </a:solidFill>
              </a:rPr>
              <a:t>Stock Risk Classification &amp; Price Prediction</a:t>
            </a:r>
            <a:endParaRPr b="1" sz="3000">
              <a:solidFill>
                <a:srgbClr val="23C7B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cs" sz="2000">
                <a:solidFill>
                  <a:schemeClr val="lt1"/>
                </a:solidFill>
              </a:rPr>
              <a:t>Final Project: AAI-510 Team 8</a:t>
            </a:r>
            <a:endParaRPr b="1" sz="2000"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23C7BE"/>
              </a:solidFill>
            </a:endParaRPr>
          </a:p>
        </p:txBody>
      </p:sp>
      <p:sp>
        <p:nvSpPr>
          <p:cNvPr id="83" name="Google Shape;83;p15"/>
          <p:cNvSpPr/>
          <p:nvPr/>
        </p:nvSpPr>
        <p:spPr>
          <a:xfrm rot="10800000">
            <a:off x="5485365" y="1199781"/>
            <a:ext cx="1479300" cy="4458600"/>
          </a:xfrm>
          <a:prstGeom prst="chevron">
            <a:avLst>
              <a:gd fmla="val 69759" name="adj"/>
            </a:avLst>
          </a:prstGeom>
          <a:solidFill>
            <a:srgbClr val="0D2062"/>
          </a:solidFill>
          <a:ln>
            <a:noFill/>
          </a:ln>
        </p:spPr>
        <p:txBody>
          <a:bodyPr anchorCtr="0" anchor="ctr" bIns="33600" lIns="67225" spcFirstLastPara="1" rIns="67225" wrap="square" tIns="33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5620046" y="4824531"/>
            <a:ext cx="1917600" cy="2044200"/>
          </a:xfrm>
          <a:prstGeom prst="triangle">
            <a:avLst>
              <a:gd fmla="val 50000" name="adj"/>
            </a:avLst>
          </a:prstGeom>
          <a:solidFill>
            <a:srgbClr val="0D2062"/>
          </a:solidFill>
          <a:ln>
            <a:noFill/>
          </a:ln>
        </p:spPr>
        <p:txBody>
          <a:bodyPr anchorCtr="0" anchor="ctr" bIns="33600" lIns="67225" spcFirstLastPara="1" rIns="67225" wrap="square" tIns="33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5289657" y="5372825"/>
            <a:ext cx="1479300" cy="1497300"/>
          </a:xfrm>
          <a:prstGeom prst="triangle">
            <a:avLst>
              <a:gd fmla="val 50000" name="adj"/>
            </a:avLst>
          </a:prstGeom>
          <a:solidFill>
            <a:srgbClr val="113D6F"/>
          </a:solidFill>
          <a:ln>
            <a:noFill/>
          </a:ln>
        </p:spPr>
        <p:txBody>
          <a:bodyPr anchorCtr="0" anchor="ctr" bIns="33600" lIns="67225" spcFirstLastPara="1" rIns="67225" wrap="square" tIns="33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5"/>
          <p:cNvSpPr/>
          <p:nvPr/>
        </p:nvSpPr>
        <p:spPr>
          <a:xfrm rot="10800000">
            <a:off x="5563973" y="19"/>
            <a:ext cx="2015100" cy="2031600"/>
          </a:xfrm>
          <a:prstGeom prst="triangle">
            <a:avLst>
              <a:gd fmla="val 50000" name="adj"/>
            </a:avLst>
          </a:prstGeom>
          <a:solidFill>
            <a:srgbClr val="113D6F"/>
          </a:solidFill>
          <a:ln>
            <a:noFill/>
          </a:ln>
        </p:spPr>
        <p:txBody>
          <a:bodyPr anchorCtr="0" anchor="ctr" bIns="33600" lIns="67225" spcFirstLastPara="1" rIns="67225" wrap="square" tIns="33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5"/>
          <p:cNvSpPr/>
          <p:nvPr/>
        </p:nvSpPr>
        <p:spPr>
          <a:xfrm rot="10800000">
            <a:off x="6863248" y="147"/>
            <a:ext cx="1479300" cy="1045800"/>
          </a:xfrm>
          <a:prstGeom prst="triangle">
            <a:avLst>
              <a:gd fmla="val 50000" name="adj"/>
            </a:avLst>
          </a:prstGeom>
          <a:solidFill>
            <a:srgbClr val="0D2062"/>
          </a:solidFill>
          <a:ln>
            <a:noFill/>
          </a:ln>
        </p:spPr>
        <p:txBody>
          <a:bodyPr anchorCtr="0" anchor="ctr" bIns="33600" lIns="67225" spcFirstLastPara="1" rIns="67225" wrap="square" tIns="33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" name="Google Shape;88;p15"/>
          <p:cNvGrpSpPr/>
          <p:nvPr/>
        </p:nvGrpSpPr>
        <p:grpSpPr>
          <a:xfrm>
            <a:off x="365650" y="3840556"/>
            <a:ext cx="6139417" cy="2085096"/>
            <a:chOff x="-465939" y="4455929"/>
            <a:chExt cx="8589000" cy="2481666"/>
          </a:xfrm>
        </p:grpSpPr>
        <p:sp>
          <p:nvSpPr>
            <p:cNvPr id="89" name="Google Shape;89;p15"/>
            <p:cNvSpPr/>
            <p:nvPr/>
          </p:nvSpPr>
          <p:spPr>
            <a:xfrm>
              <a:off x="554819" y="4908780"/>
              <a:ext cx="1584300" cy="1649700"/>
            </a:xfrm>
            <a:prstGeom prst="roundRect">
              <a:avLst>
                <a:gd fmla="val 16667" name="adj"/>
              </a:avLst>
            </a:prstGeom>
            <a:solidFill>
              <a:srgbClr val="0D2062"/>
            </a:solidFill>
            <a:ln>
              <a:noFill/>
            </a:ln>
          </p:spPr>
          <p:txBody>
            <a:bodyPr anchorCtr="0" anchor="ctr" bIns="33600" lIns="67225" spcFirstLastPara="1" rIns="67225" wrap="square" tIns="336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2671401" y="4908780"/>
              <a:ext cx="1584300" cy="1649700"/>
            </a:xfrm>
            <a:prstGeom prst="roundRect">
              <a:avLst>
                <a:gd fmla="val 16667" name="adj"/>
              </a:avLst>
            </a:prstGeom>
            <a:solidFill>
              <a:srgbClr val="0D2062"/>
            </a:solidFill>
            <a:ln>
              <a:noFill/>
            </a:ln>
          </p:spPr>
          <p:txBody>
            <a:bodyPr anchorCtr="0" anchor="ctr" bIns="33600" lIns="67225" spcFirstLastPara="1" rIns="67225" wrap="square" tIns="336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295021" y="6350813"/>
              <a:ext cx="2000700" cy="584700"/>
            </a:xfrm>
            <a:prstGeom prst="roundRect">
              <a:avLst>
                <a:gd fmla="val 16667" name="adj"/>
              </a:avLst>
            </a:prstGeom>
            <a:solidFill>
              <a:srgbClr val="0D2062"/>
            </a:solidFill>
            <a:ln>
              <a:noFill/>
            </a:ln>
          </p:spPr>
          <p:txBody>
            <a:bodyPr anchorCtr="0" anchor="ctr" bIns="33600" lIns="67225" spcFirstLastPara="1" rIns="67225" wrap="square" tIns="336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cs" sz="1300">
                  <a:solidFill>
                    <a:schemeClr val="lt1"/>
                  </a:solidFill>
                </a:rPr>
                <a:t>Iman Hamdan</a:t>
              </a:r>
              <a:endParaRPr sz="1000"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cs" sz="1000">
                  <a:solidFill>
                    <a:srgbClr val="23C7BE"/>
                  </a:solidFill>
                  <a:latin typeface="Arial"/>
                  <a:ea typeface="Arial"/>
                  <a:cs typeface="Arial"/>
                  <a:sym typeface="Arial"/>
                </a:rPr>
                <a:t>MS-AAI Student</a:t>
              </a:r>
              <a:endParaRPr sz="1000"/>
            </a:p>
          </p:txBody>
        </p:sp>
        <p:sp>
          <p:nvSpPr>
            <p:cNvPr id="92" name="Google Shape;92;p15"/>
            <p:cNvSpPr txBox="1"/>
            <p:nvPr/>
          </p:nvSpPr>
          <p:spPr>
            <a:xfrm>
              <a:off x="-465939" y="4455929"/>
              <a:ext cx="8589000" cy="41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3600" lIns="67225" spcFirstLastPara="1" rIns="67225" wrap="square" tIns="336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cs" sz="1800">
                  <a:solidFill>
                    <a:schemeClr val="lt1"/>
                  </a:solidFill>
                </a:rPr>
                <a:t>Presenters</a:t>
              </a:r>
              <a:endParaRPr sz="1800">
                <a:solidFill>
                  <a:schemeClr val="lt1"/>
                </a:solidFill>
              </a:endParaRPr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2464577" y="6351854"/>
              <a:ext cx="2000700" cy="584700"/>
            </a:xfrm>
            <a:prstGeom prst="roundRect">
              <a:avLst>
                <a:gd fmla="val 16667" name="adj"/>
              </a:avLst>
            </a:prstGeom>
            <a:solidFill>
              <a:srgbClr val="0D2062"/>
            </a:solidFill>
            <a:ln>
              <a:noFill/>
            </a:ln>
          </p:spPr>
          <p:txBody>
            <a:bodyPr anchorCtr="0" anchor="ctr" bIns="33600" lIns="67225" spcFirstLastPara="1" rIns="67225" wrap="square" tIns="336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cs" sz="1300">
                  <a:solidFill>
                    <a:schemeClr val="lt1"/>
                  </a:solidFill>
                </a:rPr>
                <a:t>Matt Hashemi</a:t>
              </a:r>
              <a:endParaRPr sz="1300">
                <a:solidFill>
                  <a:schemeClr val="lt1"/>
                </a:solidFill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cs" sz="1000">
                  <a:solidFill>
                    <a:srgbClr val="23C7BE"/>
                  </a:solidFill>
                  <a:latin typeface="Arial"/>
                  <a:ea typeface="Arial"/>
                  <a:cs typeface="Arial"/>
                  <a:sym typeface="Arial"/>
                </a:rPr>
                <a:t>MS-AAI Student</a:t>
              </a:r>
              <a:endParaRPr sz="1000"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4677617" y="6352895"/>
              <a:ext cx="2000700" cy="584700"/>
            </a:xfrm>
            <a:prstGeom prst="roundRect">
              <a:avLst>
                <a:gd fmla="val 16667" name="adj"/>
              </a:avLst>
            </a:prstGeom>
            <a:solidFill>
              <a:srgbClr val="0D2062"/>
            </a:solidFill>
            <a:ln>
              <a:noFill/>
            </a:ln>
          </p:spPr>
          <p:txBody>
            <a:bodyPr anchorCtr="0" anchor="ctr" bIns="33600" lIns="67225" spcFirstLastPara="1" rIns="67225" wrap="square" tIns="336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cs" sz="1300">
                  <a:solidFill>
                    <a:schemeClr val="lt1"/>
                  </a:solidFill>
                </a:rPr>
                <a:t>Michael De Leon</a:t>
              </a:r>
              <a:endParaRPr sz="1000"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cs" sz="1000">
                  <a:solidFill>
                    <a:srgbClr val="23C7BE"/>
                  </a:solidFill>
                  <a:latin typeface="Arial"/>
                  <a:ea typeface="Arial"/>
                  <a:cs typeface="Arial"/>
                  <a:sym typeface="Arial"/>
                </a:rPr>
                <a:t>MS-AAI Student</a:t>
              </a:r>
              <a:endParaRPr sz="1000"/>
            </a:p>
          </p:txBody>
        </p:sp>
      </p:grpSp>
      <p:pic>
        <p:nvPicPr>
          <p:cNvPr id="95" name="Google Shape;95;p15" title="Iman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3390" y="4357944"/>
            <a:ext cx="853200" cy="966000"/>
          </a:xfrm>
          <a:prstGeom prst="flowChartAlternateProcess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81617" y="4356754"/>
            <a:ext cx="853200" cy="991500"/>
          </a:xfrm>
          <a:prstGeom prst="flowChartAlternateProcess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92175" y="4387353"/>
            <a:ext cx="853200" cy="991500"/>
          </a:xfrm>
          <a:prstGeom prst="flowChartAlternateProcess">
            <a:avLst/>
          </a:prstGeom>
          <a:solidFill>
            <a:srgbClr val="0D2062"/>
          </a:solidFill>
          <a:ln>
            <a:noFill/>
          </a:ln>
        </p:spPr>
      </p:pic>
      <p:grpSp>
        <p:nvGrpSpPr>
          <p:cNvPr id="98" name="Google Shape;98;p15"/>
          <p:cNvGrpSpPr/>
          <p:nvPr/>
        </p:nvGrpSpPr>
        <p:grpSpPr>
          <a:xfrm>
            <a:off x="325425" y="2464322"/>
            <a:ext cx="3164927" cy="1801974"/>
            <a:chOff x="546192" y="4943972"/>
            <a:chExt cx="3933541" cy="2177085"/>
          </a:xfrm>
        </p:grpSpPr>
        <p:sp>
          <p:nvSpPr>
            <p:cNvPr id="99" name="Google Shape;99;p15"/>
            <p:cNvSpPr txBox="1"/>
            <p:nvPr/>
          </p:nvSpPr>
          <p:spPr>
            <a:xfrm>
              <a:off x="546192" y="4943972"/>
              <a:ext cx="2485800" cy="41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3600" lIns="67225" spcFirstLastPara="1" rIns="67225" wrap="square" tIns="336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cs" sz="1800">
                  <a:solidFill>
                    <a:schemeClr val="lt1"/>
                  </a:solidFill>
                </a:rPr>
                <a:t>Instructor</a:t>
              </a:r>
              <a:endParaRPr sz="1800"/>
            </a:p>
          </p:txBody>
        </p:sp>
        <p:cxnSp>
          <p:nvCxnSpPr>
            <p:cNvPr id="100" name="Google Shape;100;p15"/>
            <p:cNvCxnSpPr/>
            <p:nvPr/>
          </p:nvCxnSpPr>
          <p:spPr>
            <a:xfrm rot="10800000">
              <a:off x="640270" y="5361940"/>
              <a:ext cx="803400" cy="0"/>
            </a:xfrm>
            <a:prstGeom prst="straightConnector1">
              <a:avLst/>
            </a:prstGeom>
            <a:noFill/>
            <a:ln cap="flat" cmpd="sng" w="22225">
              <a:solidFill>
                <a:srgbClr val="0D2062">
                  <a:alpha val="8078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" name="Google Shape;101;p15"/>
            <p:cNvCxnSpPr/>
            <p:nvPr/>
          </p:nvCxnSpPr>
          <p:spPr>
            <a:xfrm rot="10800000">
              <a:off x="692181" y="7121057"/>
              <a:ext cx="803400" cy="0"/>
            </a:xfrm>
            <a:prstGeom prst="straightConnector1">
              <a:avLst/>
            </a:prstGeom>
            <a:noFill/>
            <a:ln cap="flat" cmpd="sng" w="22225">
              <a:solidFill>
                <a:srgbClr val="0D2062">
                  <a:alpha val="8078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102" name="Google Shape;102;p15"/>
            <p:cNvGrpSpPr/>
            <p:nvPr/>
          </p:nvGrpSpPr>
          <p:grpSpPr>
            <a:xfrm>
              <a:off x="592365" y="5402261"/>
              <a:ext cx="3887368" cy="1020300"/>
              <a:chOff x="87032" y="4981146"/>
              <a:chExt cx="3887368" cy="1020300"/>
            </a:xfrm>
          </p:grpSpPr>
          <p:sp>
            <p:nvSpPr>
              <p:cNvPr id="103" name="Google Shape;103;p15"/>
              <p:cNvSpPr/>
              <p:nvPr/>
            </p:nvSpPr>
            <p:spPr>
              <a:xfrm>
                <a:off x="87032" y="5146048"/>
                <a:ext cx="2719500" cy="534000"/>
              </a:xfrm>
              <a:prstGeom prst="roundRect">
                <a:avLst>
                  <a:gd fmla="val 16667" name="adj"/>
                </a:avLst>
              </a:prstGeom>
              <a:solidFill>
                <a:srgbClr val="002060"/>
              </a:solidFill>
              <a:ln>
                <a:noFill/>
              </a:ln>
            </p:spPr>
            <p:txBody>
              <a:bodyPr anchorCtr="0" anchor="ctr" bIns="33600" lIns="67225" spcFirstLastPara="1" rIns="67225" wrap="square" tIns="336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cs" sz="1200">
                    <a:solidFill>
                      <a:srgbClr val="23C7BE"/>
                    </a:solidFill>
                  </a:rPr>
                  <a:t>Dr. Mirsardar Esmaeili</a:t>
                </a:r>
                <a:endParaRPr sz="1200"/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 rot="10800000">
                <a:off x="2597100" y="4981146"/>
                <a:ext cx="1377300" cy="10203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145C84"/>
              </a:solidFill>
              <a:ln cap="rnd" cmpd="sng" w="155575">
                <a:solidFill>
                  <a:srgbClr val="0D2062">
                    <a:alpha val="93730"/>
                  </a:srgbClr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3600" lIns="67225" spcFirstLastPara="1" rIns="67225" wrap="square" tIns="336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05" name="Google Shape;105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46125" y="2958601"/>
            <a:ext cx="769200" cy="6273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4"/>
          <p:cNvSpPr txBox="1"/>
          <p:nvPr>
            <p:ph type="title"/>
          </p:nvPr>
        </p:nvSpPr>
        <p:spPr>
          <a:xfrm>
            <a:off x="533400" y="762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2"/>
                </a:solidFill>
              </a:rPr>
              <a:t>Stock Price Prediction</a:t>
            </a:r>
            <a:endParaRPr b="1" sz="3000">
              <a:solidFill>
                <a:schemeClr val="dk2"/>
              </a:solidFill>
            </a:endParaRPr>
          </a:p>
        </p:txBody>
      </p:sp>
      <p:sp>
        <p:nvSpPr>
          <p:cNvPr id="366" name="Google Shape;366;p24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pic>
        <p:nvPicPr>
          <p:cNvPr descr="Screenshot 2025-06-20 at 11.12.17 PM.png" id="367" name="Google Shape;36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6200" y="1808238"/>
            <a:ext cx="4680000" cy="3240001"/>
          </a:xfrm>
          <a:prstGeom prst="rect">
            <a:avLst/>
          </a:prstGeom>
          <a:noFill/>
          <a:ln>
            <a:noFill/>
          </a:ln>
          <a:effectLst>
            <a:outerShdw blurRad="171450" rotWithShape="0" algn="bl" dir="5400000" dist="104775">
              <a:srgbClr val="000000">
                <a:alpha val="50000"/>
              </a:srgbClr>
            </a:outerShdw>
          </a:effectLst>
        </p:spPr>
      </p:pic>
      <p:sp>
        <p:nvSpPr>
          <p:cNvPr id="368" name="Google Shape;368;p24"/>
          <p:cNvSpPr/>
          <p:nvPr/>
        </p:nvSpPr>
        <p:spPr>
          <a:xfrm>
            <a:off x="247650" y="1957400"/>
            <a:ext cx="3960000" cy="2880000"/>
          </a:xfrm>
          <a:prstGeom prst="rect">
            <a:avLst/>
          </a:prstGeom>
          <a:solidFill>
            <a:srgbClr val="013B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4"/>
          <p:cNvSpPr/>
          <p:nvPr/>
        </p:nvSpPr>
        <p:spPr>
          <a:xfrm>
            <a:off x="626263" y="3581400"/>
            <a:ext cx="21336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5"/>
              <a:buFont typeface="Noto Sans"/>
              <a:buNone/>
            </a:pPr>
            <a:r>
              <a:rPr b="1" i="0" lang="cs" sz="1525" u="none" cap="none" strike="noStrike">
                <a:solidFill>
                  <a:srgbClr val="FFFFFF"/>
                </a:solidFill>
              </a:rPr>
              <a:t>Success Metrics</a:t>
            </a:r>
            <a:endParaRPr i="0" sz="1525" u="none" cap="none" strike="noStrike">
              <a:solidFill>
                <a:srgbClr val="000000"/>
              </a:solidFill>
            </a:endParaRPr>
          </a:p>
        </p:txBody>
      </p:sp>
      <p:sp>
        <p:nvSpPr>
          <p:cNvPr id="370" name="Google Shape;370;p24"/>
          <p:cNvSpPr/>
          <p:nvPr/>
        </p:nvSpPr>
        <p:spPr>
          <a:xfrm>
            <a:off x="419100" y="3883754"/>
            <a:ext cx="1195500" cy="25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RMSE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24"/>
          <p:cNvSpPr/>
          <p:nvPr/>
        </p:nvSpPr>
        <p:spPr>
          <a:xfrm>
            <a:off x="419100" y="4139735"/>
            <a:ext cx="1195500" cy="1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5"/>
              <a:buFont typeface="Noto Sans"/>
              <a:buNone/>
            </a:pPr>
            <a:r>
              <a:rPr b="0" i="0" lang="cs" sz="67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Root Mean Squared Error</a:t>
            </a:r>
            <a:endParaRPr b="0" i="0" sz="67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24"/>
          <p:cNvSpPr/>
          <p:nvPr/>
        </p:nvSpPr>
        <p:spPr>
          <a:xfrm>
            <a:off x="1657339" y="3883754"/>
            <a:ext cx="1195500" cy="25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MAE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24"/>
          <p:cNvSpPr/>
          <p:nvPr/>
        </p:nvSpPr>
        <p:spPr>
          <a:xfrm>
            <a:off x="1657339" y="4139735"/>
            <a:ext cx="1195500" cy="1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5"/>
              <a:buFont typeface="Noto Sans"/>
              <a:buNone/>
            </a:pPr>
            <a:r>
              <a:rPr b="0" i="0" lang="cs" sz="67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Mean Absolute Error</a:t>
            </a:r>
            <a:endParaRPr b="0" i="0" sz="67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24"/>
          <p:cNvSpPr/>
          <p:nvPr/>
        </p:nvSpPr>
        <p:spPr>
          <a:xfrm>
            <a:off x="2895577" y="3883754"/>
            <a:ext cx="1195500" cy="25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R²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24"/>
          <p:cNvSpPr/>
          <p:nvPr/>
        </p:nvSpPr>
        <p:spPr>
          <a:xfrm>
            <a:off x="2895577" y="4139735"/>
            <a:ext cx="1195500" cy="1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5"/>
              <a:buFont typeface="Noto Sans"/>
              <a:buNone/>
            </a:pPr>
            <a:r>
              <a:rPr b="0" i="0" lang="cs" sz="67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R-squared</a:t>
            </a:r>
            <a:endParaRPr b="0" i="0" sz="67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24"/>
          <p:cNvSpPr txBox="1"/>
          <p:nvPr/>
        </p:nvSpPr>
        <p:spPr>
          <a:xfrm>
            <a:off x="557400" y="2146213"/>
            <a:ext cx="33918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cs" sz="1500">
                <a:solidFill>
                  <a:schemeClr val="lt1"/>
                </a:solidFill>
              </a:rPr>
              <a:t>Models</a:t>
            </a:r>
            <a:r>
              <a:rPr lang="cs" sz="1500">
                <a:solidFill>
                  <a:schemeClr val="lt1"/>
                </a:solidFill>
              </a:rPr>
              <a:t>: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cs" sz="1100">
                <a:solidFill>
                  <a:schemeClr val="lt1"/>
                </a:solidFill>
              </a:rPr>
              <a:t>Linear Regression (R² 0.986, RMSE $17.90), Random Forest, Decision Tree, XGBoost.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cs" sz="1500">
                <a:solidFill>
                  <a:schemeClr val="lt1"/>
                </a:solidFill>
              </a:rPr>
              <a:t>Best Model</a:t>
            </a:r>
            <a:r>
              <a:rPr lang="cs" sz="1500">
                <a:solidFill>
                  <a:schemeClr val="lt1"/>
                </a:solidFill>
              </a:rPr>
              <a:t>: 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cs" sz="1100">
                <a:solidFill>
                  <a:schemeClr val="lt1"/>
                </a:solidFill>
              </a:rPr>
              <a:t>Linear Regression, explaining 98.6% of price variance.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5"/>
          <p:cNvSpPr txBox="1"/>
          <p:nvPr>
            <p:ph type="title"/>
          </p:nvPr>
        </p:nvSpPr>
        <p:spPr>
          <a:xfrm>
            <a:off x="533400" y="762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2"/>
                </a:solidFill>
              </a:rPr>
              <a:t>Prediction Confidence</a:t>
            </a:r>
            <a:endParaRPr b="1" sz="3000">
              <a:solidFill>
                <a:schemeClr val="dk2"/>
              </a:solidFill>
            </a:endParaRPr>
          </a:p>
        </p:txBody>
      </p:sp>
      <p:sp>
        <p:nvSpPr>
          <p:cNvPr id="383" name="Google Shape;383;p25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pic>
        <p:nvPicPr>
          <p:cNvPr descr="Screenshot 2025-06-20 at 11.12.36 PM.png" id="384" name="Google Shape;38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11600" y="1722700"/>
            <a:ext cx="4680000" cy="3239999"/>
          </a:xfrm>
          <a:prstGeom prst="rect">
            <a:avLst/>
          </a:prstGeom>
          <a:noFill/>
          <a:ln>
            <a:noFill/>
          </a:ln>
          <a:effectLst>
            <a:outerShdw blurRad="185738" rotWithShape="0" algn="bl" dir="5400000" dist="133350">
              <a:srgbClr val="000000">
                <a:alpha val="50000"/>
              </a:srgbClr>
            </a:outerShdw>
          </a:effectLst>
        </p:spPr>
      </p:pic>
      <p:sp>
        <p:nvSpPr>
          <p:cNvPr id="385" name="Google Shape;385;p25"/>
          <p:cNvSpPr/>
          <p:nvPr/>
        </p:nvSpPr>
        <p:spPr>
          <a:xfrm>
            <a:off x="228600" y="2038350"/>
            <a:ext cx="3960000" cy="28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cs" sz="1500"/>
              <a:t>Insight:</a:t>
            </a:r>
            <a:r>
              <a:rPr lang="cs" sz="1500"/>
              <a:t>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/>
              <a:t>High confidence in predictions, validated across diverse financial metrics.</a:t>
            </a:r>
            <a:endParaRPr/>
          </a:p>
        </p:txBody>
      </p:sp>
      <p:sp>
        <p:nvSpPr>
          <p:cNvPr id="386" name="Google Shape;386;p25"/>
          <p:cNvSpPr/>
          <p:nvPr/>
        </p:nvSpPr>
        <p:spPr>
          <a:xfrm>
            <a:off x="295275" y="2363975"/>
            <a:ext cx="22764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B82F6"/>
              </a:buClr>
              <a:buSzPts val="1125"/>
              <a:buFont typeface="Noto Sans"/>
              <a:buNone/>
            </a:pPr>
            <a:r>
              <a:rPr b="1" i="0" lang="cs" sz="1525" u="none" cap="none" strike="noStrike">
                <a:solidFill>
                  <a:schemeClr val="dk2"/>
                </a:solidFill>
              </a:rPr>
              <a:t>Overall Performance</a:t>
            </a:r>
            <a:endParaRPr i="0" sz="1525" u="none" cap="none" strike="noStrike">
              <a:solidFill>
                <a:schemeClr val="dk2"/>
              </a:solidFill>
            </a:endParaRPr>
          </a:p>
        </p:txBody>
      </p:sp>
      <p:sp>
        <p:nvSpPr>
          <p:cNvPr id="387" name="Google Shape;387;p25"/>
          <p:cNvSpPr/>
          <p:nvPr/>
        </p:nvSpPr>
        <p:spPr>
          <a:xfrm>
            <a:off x="400050" y="2676525"/>
            <a:ext cx="1123800" cy="628800"/>
          </a:xfrm>
          <a:prstGeom prst="rect">
            <a:avLst/>
          </a:prstGeom>
          <a:solidFill>
            <a:srgbClr val="F5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514350" y="2790825"/>
            <a:ext cx="966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7C3AED"/>
              </a:buClr>
              <a:buSzPts val="1687"/>
              <a:buFont typeface="Noto Sans"/>
              <a:buNone/>
            </a:pPr>
            <a:r>
              <a:rPr b="1" lang="cs" sz="1687">
                <a:solidFill>
                  <a:srgbClr val="7C3AED"/>
                </a:solidFill>
                <a:latin typeface="Noto Sans"/>
                <a:ea typeface="Noto Sans"/>
                <a:cs typeface="Noto Sans"/>
                <a:sym typeface="Noto Sans"/>
              </a:rPr>
              <a:t>90%</a:t>
            </a:r>
            <a:endParaRPr b="0" i="0" sz="1687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5"/>
          <p:cNvSpPr/>
          <p:nvPr/>
        </p:nvSpPr>
        <p:spPr>
          <a:xfrm>
            <a:off x="514350" y="3048000"/>
            <a:ext cx="966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Accuracy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25"/>
          <p:cNvSpPr/>
          <p:nvPr/>
        </p:nvSpPr>
        <p:spPr>
          <a:xfrm>
            <a:off x="1638291" y="2676525"/>
            <a:ext cx="1123800" cy="628800"/>
          </a:xfrm>
          <a:prstGeom prst="rect">
            <a:avLst/>
          </a:prstGeom>
          <a:solidFill>
            <a:srgbClr val="F5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25"/>
          <p:cNvSpPr/>
          <p:nvPr/>
        </p:nvSpPr>
        <p:spPr>
          <a:xfrm>
            <a:off x="1752591" y="2790825"/>
            <a:ext cx="966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7C3AED"/>
              </a:buClr>
              <a:buSzPts val="1687"/>
              <a:buFont typeface="Noto Sans"/>
              <a:buNone/>
            </a:pPr>
            <a:r>
              <a:rPr b="1" lang="cs" sz="1687">
                <a:solidFill>
                  <a:srgbClr val="7C3AED"/>
                </a:solidFill>
                <a:latin typeface="Noto Sans"/>
                <a:ea typeface="Noto Sans"/>
                <a:cs typeface="Noto Sans"/>
                <a:sym typeface="Noto Sans"/>
              </a:rPr>
              <a:t>10%</a:t>
            </a:r>
            <a:endParaRPr b="0" i="0" sz="1687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25"/>
          <p:cNvSpPr/>
          <p:nvPr/>
        </p:nvSpPr>
        <p:spPr>
          <a:xfrm>
            <a:off x="1752591" y="3048000"/>
            <a:ext cx="966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lang="cs" sz="788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error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25"/>
          <p:cNvSpPr/>
          <p:nvPr/>
        </p:nvSpPr>
        <p:spPr>
          <a:xfrm>
            <a:off x="2876531" y="2676525"/>
            <a:ext cx="1123800" cy="628800"/>
          </a:xfrm>
          <a:prstGeom prst="rect">
            <a:avLst/>
          </a:prstGeom>
          <a:solidFill>
            <a:srgbClr val="F5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5"/>
          <p:cNvSpPr/>
          <p:nvPr/>
        </p:nvSpPr>
        <p:spPr>
          <a:xfrm>
            <a:off x="2990831" y="2790825"/>
            <a:ext cx="966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7C3AED"/>
              </a:buClr>
              <a:buSzPts val="1687"/>
              <a:buFont typeface="Noto Sans"/>
              <a:buNone/>
            </a:pPr>
            <a:r>
              <a:rPr b="1" i="0" lang="cs" sz="1687" u="none" cap="none" strike="noStrike">
                <a:solidFill>
                  <a:srgbClr val="7C3AED"/>
                </a:solidFill>
                <a:latin typeface="Noto Sans"/>
                <a:ea typeface="Noto Sans"/>
                <a:cs typeface="Noto Sans"/>
                <a:sym typeface="Noto Sans"/>
              </a:rPr>
              <a:t>99</a:t>
            </a:r>
            <a:endParaRPr b="0" i="0" sz="1687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25"/>
          <p:cNvSpPr/>
          <p:nvPr/>
        </p:nvSpPr>
        <p:spPr>
          <a:xfrm>
            <a:off x="2990831" y="3048000"/>
            <a:ext cx="966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Test Samples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6"/>
          <p:cNvSpPr txBox="1"/>
          <p:nvPr>
            <p:ph type="title"/>
          </p:nvPr>
        </p:nvSpPr>
        <p:spPr>
          <a:xfrm>
            <a:off x="533400" y="762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2"/>
                </a:solidFill>
              </a:rPr>
              <a:t>Company Segments</a:t>
            </a:r>
            <a:endParaRPr b="1" sz="3000">
              <a:solidFill>
                <a:schemeClr val="dk2"/>
              </a:solidFill>
            </a:endParaRPr>
          </a:p>
        </p:txBody>
      </p:sp>
      <p:sp>
        <p:nvSpPr>
          <p:cNvPr id="402" name="Google Shape;402;p26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403" name="Google Shape;403;p26"/>
          <p:cNvSpPr/>
          <p:nvPr/>
        </p:nvSpPr>
        <p:spPr>
          <a:xfrm>
            <a:off x="228600" y="2038350"/>
            <a:ext cx="3960000" cy="28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6"/>
          <p:cNvSpPr/>
          <p:nvPr/>
        </p:nvSpPr>
        <p:spPr>
          <a:xfrm>
            <a:off x="295275" y="2287775"/>
            <a:ext cx="21336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B82F6"/>
              </a:buClr>
              <a:buSzPts val="1125"/>
              <a:buFont typeface="Noto Sans"/>
              <a:buNone/>
            </a:pPr>
            <a:r>
              <a:rPr b="1" i="0" lang="cs" sz="1525" cap="none" strike="noStrike">
                <a:solidFill>
                  <a:schemeClr val="dk2"/>
                </a:solidFill>
              </a:rPr>
              <a:t>Overall Performance</a:t>
            </a:r>
            <a:endParaRPr i="0" sz="1525" cap="none" strike="noStrike">
              <a:solidFill>
                <a:schemeClr val="dk2"/>
              </a:solidFill>
            </a:endParaRPr>
          </a:p>
        </p:txBody>
      </p:sp>
      <p:sp>
        <p:nvSpPr>
          <p:cNvPr id="405" name="Google Shape;405;p26"/>
          <p:cNvSpPr/>
          <p:nvPr/>
        </p:nvSpPr>
        <p:spPr>
          <a:xfrm>
            <a:off x="400050" y="2600325"/>
            <a:ext cx="1123800" cy="628800"/>
          </a:xfrm>
          <a:prstGeom prst="rect">
            <a:avLst/>
          </a:prstGeom>
          <a:solidFill>
            <a:srgbClr val="F5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6"/>
          <p:cNvSpPr/>
          <p:nvPr/>
        </p:nvSpPr>
        <p:spPr>
          <a:xfrm>
            <a:off x="514350" y="2714625"/>
            <a:ext cx="966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7C3AED"/>
              </a:buClr>
              <a:buSzPts val="1687"/>
              <a:buFont typeface="Noto Sans"/>
              <a:buNone/>
            </a:pPr>
            <a:r>
              <a:rPr b="1" lang="cs" sz="1687">
                <a:solidFill>
                  <a:srgbClr val="7C3AED"/>
                </a:solidFill>
                <a:latin typeface="Noto Sans"/>
                <a:ea typeface="Noto Sans"/>
                <a:cs typeface="Noto Sans"/>
                <a:sym typeface="Noto Sans"/>
              </a:rPr>
              <a:t>90%</a:t>
            </a:r>
            <a:endParaRPr b="0" i="0" sz="1687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26"/>
          <p:cNvSpPr/>
          <p:nvPr/>
        </p:nvSpPr>
        <p:spPr>
          <a:xfrm>
            <a:off x="514350" y="2971800"/>
            <a:ext cx="966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Accuracy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26"/>
          <p:cNvSpPr/>
          <p:nvPr/>
        </p:nvSpPr>
        <p:spPr>
          <a:xfrm>
            <a:off x="1638291" y="2600325"/>
            <a:ext cx="1123800" cy="628800"/>
          </a:xfrm>
          <a:prstGeom prst="rect">
            <a:avLst/>
          </a:prstGeom>
          <a:solidFill>
            <a:srgbClr val="F5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6"/>
          <p:cNvSpPr/>
          <p:nvPr/>
        </p:nvSpPr>
        <p:spPr>
          <a:xfrm>
            <a:off x="1752591" y="2714625"/>
            <a:ext cx="966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7C3AED"/>
              </a:buClr>
              <a:buSzPts val="1687"/>
              <a:buFont typeface="Noto Sans"/>
              <a:buNone/>
            </a:pPr>
            <a:r>
              <a:rPr b="1" lang="cs" sz="1687">
                <a:solidFill>
                  <a:srgbClr val="7C3AED"/>
                </a:solidFill>
                <a:latin typeface="Noto Sans"/>
                <a:ea typeface="Noto Sans"/>
                <a:cs typeface="Noto Sans"/>
                <a:sym typeface="Noto Sans"/>
              </a:rPr>
              <a:t>10%</a:t>
            </a:r>
            <a:endParaRPr b="0" i="0" sz="1687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26"/>
          <p:cNvSpPr/>
          <p:nvPr/>
        </p:nvSpPr>
        <p:spPr>
          <a:xfrm>
            <a:off x="1752591" y="2971800"/>
            <a:ext cx="966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lang="cs" sz="788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error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26"/>
          <p:cNvSpPr/>
          <p:nvPr/>
        </p:nvSpPr>
        <p:spPr>
          <a:xfrm>
            <a:off x="2876531" y="2600325"/>
            <a:ext cx="1123800" cy="628800"/>
          </a:xfrm>
          <a:prstGeom prst="rect">
            <a:avLst/>
          </a:prstGeom>
          <a:solidFill>
            <a:srgbClr val="F5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26"/>
          <p:cNvSpPr/>
          <p:nvPr/>
        </p:nvSpPr>
        <p:spPr>
          <a:xfrm>
            <a:off x="2990831" y="2714625"/>
            <a:ext cx="966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7C3AED"/>
              </a:buClr>
              <a:buSzPts val="1687"/>
              <a:buFont typeface="Noto Sans"/>
              <a:buNone/>
            </a:pPr>
            <a:r>
              <a:rPr b="1" i="0" lang="cs" sz="1687" u="none" cap="none" strike="noStrike">
                <a:solidFill>
                  <a:srgbClr val="7C3AED"/>
                </a:solidFill>
                <a:latin typeface="Noto Sans"/>
                <a:ea typeface="Noto Sans"/>
                <a:cs typeface="Noto Sans"/>
                <a:sym typeface="Noto Sans"/>
              </a:rPr>
              <a:t>99</a:t>
            </a:r>
            <a:endParaRPr b="0" i="0" sz="1687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26"/>
          <p:cNvSpPr/>
          <p:nvPr/>
        </p:nvSpPr>
        <p:spPr>
          <a:xfrm>
            <a:off x="2990831" y="2971800"/>
            <a:ext cx="966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Test Samples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creenshot 2025-06-20 at 11.13.33 PM.png" id="414" name="Google Shape;41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11600" y="1809750"/>
            <a:ext cx="4680000" cy="3239999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14300">
              <a:srgbClr val="000000">
                <a:alpha val="50000"/>
              </a:srgbClr>
            </a:outerShdw>
          </a:effectLst>
        </p:spPr>
      </p:pic>
      <p:sp>
        <p:nvSpPr>
          <p:cNvPr id="415" name="Google Shape;415;p26"/>
          <p:cNvSpPr txBox="1"/>
          <p:nvPr/>
        </p:nvSpPr>
        <p:spPr>
          <a:xfrm>
            <a:off x="166200" y="3499750"/>
            <a:ext cx="3943200" cy="14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cs">
                <a:solidFill>
                  <a:schemeClr val="dk1"/>
                </a:solidFill>
              </a:rPr>
              <a:t> Analysis:</a:t>
            </a:r>
            <a:endParaRPr b="1">
              <a:solidFill>
                <a:schemeClr val="dk1"/>
              </a:solidFill>
            </a:endParaRPr>
          </a:p>
          <a:p>
            <a:pPr indent="-3175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cs">
                <a:solidFill>
                  <a:schemeClr val="dk1"/>
                </a:solidFill>
              </a:rPr>
              <a:t>4 clusters identified: Growth, Value, Speculative, Income</a:t>
            </a:r>
            <a:endParaRPr>
              <a:solidFill>
                <a:schemeClr val="dk1"/>
              </a:solidFill>
            </a:endParaRPr>
          </a:p>
          <a:p>
            <a:pPr indent="-3175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cs">
                <a:solidFill>
                  <a:schemeClr val="dk1"/>
                </a:solidFill>
              </a:rPr>
              <a:t>Cluster count validated via Elbow &amp; Silhouette methods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7"/>
          <p:cNvSpPr txBox="1"/>
          <p:nvPr>
            <p:ph type="title"/>
          </p:nvPr>
        </p:nvSpPr>
        <p:spPr>
          <a:xfrm>
            <a:off x="533400" y="762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2"/>
                </a:solidFill>
              </a:rPr>
              <a:t>Investment Insights</a:t>
            </a:r>
            <a:endParaRPr b="1" sz="3000">
              <a:solidFill>
                <a:schemeClr val="dk2"/>
              </a:solidFill>
            </a:endParaRPr>
          </a:p>
        </p:txBody>
      </p:sp>
      <p:sp>
        <p:nvSpPr>
          <p:cNvPr id="422" name="Google Shape;422;p27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423" name="Google Shape;423;p27"/>
          <p:cNvSpPr/>
          <p:nvPr/>
        </p:nvSpPr>
        <p:spPr>
          <a:xfrm>
            <a:off x="191950" y="1421400"/>
            <a:ext cx="3960000" cy="3733200"/>
          </a:xfrm>
          <a:prstGeom prst="rect">
            <a:avLst/>
          </a:prstGeom>
          <a:solidFill>
            <a:srgbClr val="013B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Screenshot 2025-06-20 at 11.08.42 PM.png" id="424" name="Google Shape;42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11600" y="1762125"/>
            <a:ext cx="4680000" cy="32400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114300">
              <a:srgbClr val="000000">
                <a:alpha val="50000"/>
              </a:srgbClr>
            </a:outerShdw>
          </a:effectLst>
        </p:spPr>
      </p:pic>
      <p:sp>
        <p:nvSpPr>
          <p:cNvPr id="425" name="Google Shape;425;p27"/>
          <p:cNvSpPr txBox="1"/>
          <p:nvPr/>
        </p:nvSpPr>
        <p:spPr>
          <a:xfrm>
            <a:off x="218322" y="1497375"/>
            <a:ext cx="3943200" cy="3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cs" sz="1500">
                <a:solidFill>
                  <a:schemeClr val="lt1"/>
                </a:solidFill>
              </a:rPr>
              <a:t>Scoring System</a:t>
            </a:r>
            <a:r>
              <a:rPr lang="cs" sz="1500">
                <a:solidFill>
                  <a:schemeClr val="lt1"/>
                </a:solidFill>
              </a:rPr>
              <a:t>: 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000">
                <a:solidFill>
                  <a:schemeClr val="lt1"/>
                </a:solidFill>
              </a:rPr>
              <a:t>Combines risk (Low: 3, Medium: 2, High: 1), profitability (EPS &gt; 2: 2), valuation (P/E &lt; 20: 2), income (Dividend Yield &gt; 2%: 1).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cs" sz="1500">
                <a:solidFill>
                  <a:schemeClr val="lt1"/>
                </a:solidFill>
              </a:rPr>
              <a:t>Recommendations</a:t>
            </a:r>
            <a:r>
              <a:rPr lang="cs" sz="1500">
                <a:solidFill>
                  <a:schemeClr val="lt1"/>
                </a:solidFill>
              </a:rPr>
              <a:t>:</a:t>
            </a:r>
            <a:endParaRPr sz="15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cs" sz="1000">
                <a:solidFill>
                  <a:schemeClr val="lt1"/>
                </a:solidFill>
              </a:rPr>
              <a:t>Strong Buy (7+ points): 161 companies (32.5%)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cs" sz="1000">
                <a:solidFill>
                  <a:schemeClr val="lt1"/>
                </a:solidFill>
              </a:rPr>
              <a:t>Buy (5-6 points): 149 companies (30.1%)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cs" sz="1000">
                <a:solidFill>
                  <a:schemeClr val="lt1"/>
                </a:solidFill>
              </a:rPr>
              <a:t>Hold (3-4 points): 105 companies (21.2%)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cs" sz="1000">
                <a:solidFill>
                  <a:schemeClr val="lt1"/>
                </a:solidFill>
              </a:rPr>
              <a:t>Sell (&lt;3 points): 80 companies (16.2%)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cs" sz="1500">
                <a:solidFill>
                  <a:schemeClr val="lt1"/>
                </a:solidFill>
              </a:rPr>
              <a:t>Insight:</a:t>
            </a:r>
            <a:endParaRPr b="1"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s" sz="1000">
                <a:solidFill>
                  <a:schemeClr val="lt1"/>
                </a:solidFill>
              </a:rPr>
              <a:t>Low-risk segment offers highest prediction reliability; EPS and Market Cap are key indicators.</a:t>
            </a:r>
            <a:endParaRPr sz="1000">
              <a:solidFill>
                <a:schemeClr val="lt1"/>
              </a:solidFill>
            </a:endParaRPr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8"/>
          <p:cNvSpPr txBox="1"/>
          <p:nvPr>
            <p:ph type="title"/>
          </p:nvPr>
        </p:nvSpPr>
        <p:spPr>
          <a:xfrm>
            <a:off x="533400" y="762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2"/>
                </a:solidFill>
              </a:rPr>
              <a:t>Deployment Plan</a:t>
            </a:r>
            <a:endParaRPr b="1" sz="3000">
              <a:solidFill>
                <a:schemeClr val="dk2"/>
              </a:solidFill>
            </a:endParaRPr>
          </a:p>
        </p:txBody>
      </p:sp>
      <p:sp>
        <p:nvSpPr>
          <p:cNvPr id="432" name="Google Shape;432;p28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433" name="Google Shape;433;p28"/>
          <p:cNvSpPr txBox="1"/>
          <p:nvPr/>
        </p:nvSpPr>
        <p:spPr>
          <a:xfrm>
            <a:off x="457350" y="1768775"/>
            <a:ext cx="3943200" cy="26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228600" lvl="0" marL="3429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cs" sz="1500">
                <a:solidFill>
                  <a:schemeClr val="dk1"/>
                </a:solidFill>
              </a:rPr>
              <a:t>Implementation</a:t>
            </a:r>
            <a:r>
              <a:rPr lang="cs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228600" lvl="0" marL="3429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1143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3429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cs" sz="1500">
                <a:solidFill>
                  <a:schemeClr val="dk1"/>
                </a:solidFill>
              </a:rPr>
              <a:t>AWS </a:t>
            </a:r>
            <a:r>
              <a:rPr lang="cs" sz="1500">
                <a:solidFill>
                  <a:schemeClr val="dk1"/>
                </a:solidFill>
              </a:rPr>
              <a:t>SageMaker</a:t>
            </a:r>
            <a:r>
              <a:rPr lang="cs" sz="1500">
                <a:solidFill>
                  <a:schemeClr val="dk1"/>
                </a:solidFill>
              </a:rPr>
              <a:t> endpoint for daily inference</a:t>
            </a:r>
            <a:endParaRPr sz="1500">
              <a:solidFill>
                <a:schemeClr val="dk1"/>
              </a:solidFill>
            </a:endParaRPr>
          </a:p>
          <a:p>
            <a:pPr indent="-323850" lvl="0" marL="3429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cs" sz="1500">
                <a:solidFill>
                  <a:schemeClr val="dk1"/>
                </a:solidFill>
              </a:rPr>
              <a:t>REST API integration into dashboards</a:t>
            </a:r>
            <a:endParaRPr sz="1500">
              <a:solidFill>
                <a:schemeClr val="dk1"/>
              </a:solidFill>
            </a:endParaRPr>
          </a:p>
          <a:p>
            <a:pPr indent="-323850" lvl="0" marL="3429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cs" sz="1500">
                <a:solidFill>
                  <a:schemeClr val="dk1"/>
                </a:solidFill>
              </a:rPr>
              <a:t>Auto‑scaling &amp; monitoring for production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434" name="Google Shape;434;p28"/>
          <p:cNvSpPr/>
          <p:nvPr/>
        </p:nvSpPr>
        <p:spPr>
          <a:xfrm>
            <a:off x="4793444" y="778325"/>
            <a:ext cx="19536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B82F6"/>
              </a:buClr>
              <a:buSzPts val="1350"/>
              <a:buFont typeface="Noto Sans"/>
              <a:buNone/>
            </a:pPr>
            <a:r>
              <a:rPr b="1" i="0" lang="cs" sz="1500" u="none" cap="none" strike="noStrike">
                <a:solidFill>
                  <a:srgbClr val="3B82F6"/>
                </a:solidFill>
              </a:rPr>
              <a:t>Next Steps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4743450" y="1266960"/>
            <a:ext cx="3943200" cy="134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8"/>
          <p:cNvSpPr/>
          <p:nvPr/>
        </p:nvSpPr>
        <p:spPr>
          <a:xfrm>
            <a:off x="4743450" y="1266960"/>
            <a:ext cx="28500" cy="13491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8"/>
          <p:cNvSpPr/>
          <p:nvPr/>
        </p:nvSpPr>
        <p:spPr>
          <a:xfrm>
            <a:off x="5100638" y="1489656"/>
            <a:ext cx="16464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B82F6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3B82F6"/>
                </a:solidFill>
                <a:latin typeface="Noto Sans"/>
                <a:ea typeface="Noto Sans"/>
                <a:cs typeface="Noto Sans"/>
                <a:sym typeface="Noto Sans"/>
              </a:rPr>
              <a:t>Phase 1: 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28"/>
          <p:cNvSpPr/>
          <p:nvPr/>
        </p:nvSpPr>
        <p:spPr>
          <a:xfrm>
            <a:off x="4743450" y="2754484"/>
            <a:ext cx="3943200" cy="134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4743450" y="2754484"/>
            <a:ext cx="28500" cy="13491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5100638" y="2977181"/>
            <a:ext cx="14907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D97706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D97706"/>
                </a:solidFill>
                <a:latin typeface="Noto Sans"/>
                <a:ea typeface="Noto Sans"/>
                <a:cs typeface="Noto Sans"/>
                <a:sym typeface="Noto Sans"/>
              </a:rPr>
              <a:t>Phase 2: 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28"/>
          <p:cNvSpPr/>
          <p:nvPr/>
        </p:nvSpPr>
        <p:spPr>
          <a:xfrm>
            <a:off x="4743450" y="4242009"/>
            <a:ext cx="3943200" cy="134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8"/>
          <p:cNvSpPr/>
          <p:nvPr/>
        </p:nvSpPr>
        <p:spPr>
          <a:xfrm>
            <a:off x="4743450" y="4242009"/>
            <a:ext cx="28500" cy="13491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8"/>
          <p:cNvSpPr/>
          <p:nvPr/>
        </p:nvSpPr>
        <p:spPr>
          <a:xfrm>
            <a:off x="5100638" y="4464706"/>
            <a:ext cx="12672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C3AED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7C3AED"/>
                </a:solidFill>
                <a:latin typeface="Noto Sans"/>
                <a:ea typeface="Noto Sans"/>
                <a:cs typeface="Noto Sans"/>
                <a:sym typeface="Noto Sans"/>
              </a:rPr>
              <a:t>Phase 3: 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4" name="Google Shape;444;p28" title="Screenshot 2025-06-21 at 2.26.52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0475" y="4435450"/>
            <a:ext cx="259600" cy="29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28" title="Screenshot 2025-06-21 at 2.26.45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6807" y="2942187"/>
            <a:ext cx="259600" cy="247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28" title="Screenshot 2025-06-21 at 2.27.01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4079" y="1457061"/>
            <a:ext cx="259600" cy="2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28"/>
          <p:cNvSpPr txBox="1"/>
          <p:nvPr/>
        </p:nvSpPr>
        <p:spPr>
          <a:xfrm>
            <a:off x="4904500" y="1762225"/>
            <a:ext cx="30000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cs"/>
              <a:t>Deploy models, integrate with portfolio systems, set up real-time pipelines.</a:t>
            </a:r>
            <a:endParaRPr/>
          </a:p>
        </p:txBody>
      </p:sp>
      <p:sp>
        <p:nvSpPr>
          <p:cNvPr id="448" name="Google Shape;448;p28"/>
          <p:cNvSpPr txBox="1"/>
          <p:nvPr/>
        </p:nvSpPr>
        <p:spPr>
          <a:xfrm>
            <a:off x="5100650" y="3267588"/>
            <a:ext cx="30000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cs"/>
              <a:t>Enhance with additional metrics, ensemble models, sentiment analysis.</a:t>
            </a:r>
            <a:endParaRPr/>
          </a:p>
        </p:txBody>
      </p:sp>
      <p:sp>
        <p:nvSpPr>
          <p:cNvPr id="449" name="Google Shape;449;p28"/>
          <p:cNvSpPr txBox="1"/>
          <p:nvPr/>
        </p:nvSpPr>
        <p:spPr>
          <a:xfrm>
            <a:off x="4784450" y="4613913"/>
            <a:ext cx="30000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cs"/>
              <a:t>Scale to international markets, develop sector-specific models, create dashboards.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9"/>
          <p:cNvSpPr txBox="1"/>
          <p:nvPr>
            <p:ph type="title"/>
          </p:nvPr>
        </p:nvSpPr>
        <p:spPr>
          <a:xfrm>
            <a:off x="533400" y="762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2"/>
                </a:solidFill>
              </a:rPr>
              <a:t>Key Findings</a:t>
            </a:r>
            <a:r>
              <a:rPr b="1" lang="cs" sz="3000">
                <a:solidFill>
                  <a:schemeClr val="dk2"/>
                </a:solidFill>
              </a:rPr>
              <a:t> </a:t>
            </a:r>
            <a:endParaRPr b="1" sz="3000">
              <a:solidFill>
                <a:schemeClr val="dk2"/>
              </a:solidFill>
            </a:endParaRPr>
          </a:p>
        </p:txBody>
      </p:sp>
      <p:sp>
        <p:nvSpPr>
          <p:cNvPr id="456" name="Google Shape;456;p29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457" name="Google Shape;457;p29"/>
          <p:cNvSpPr/>
          <p:nvPr/>
        </p:nvSpPr>
        <p:spPr>
          <a:xfrm>
            <a:off x="457200" y="1085850"/>
            <a:ext cx="3943200" cy="221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9"/>
          <p:cNvSpPr/>
          <p:nvPr/>
        </p:nvSpPr>
        <p:spPr>
          <a:xfrm>
            <a:off x="457200" y="1085850"/>
            <a:ext cx="28500" cy="22173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9"/>
          <p:cNvSpPr/>
          <p:nvPr/>
        </p:nvSpPr>
        <p:spPr>
          <a:xfrm>
            <a:off x="846520" y="1299225"/>
            <a:ext cx="25578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125"/>
              <a:buFont typeface="Noto Sans"/>
              <a:buNone/>
            </a:pPr>
            <a:r>
              <a:rPr b="1" i="0" lang="cs" sz="1525" u="none" cap="none" strike="noStrike">
                <a:solidFill>
                  <a:srgbClr val="059669"/>
                </a:solidFill>
              </a:rPr>
              <a:t>Best Performing Model</a:t>
            </a:r>
            <a:endParaRPr i="0" sz="1525" u="none" cap="none" strike="noStrike">
              <a:solidFill>
                <a:srgbClr val="000000"/>
              </a:solidFill>
            </a:endParaRPr>
          </a:p>
        </p:txBody>
      </p:sp>
      <p:sp>
        <p:nvSpPr>
          <p:cNvPr id="460" name="Google Shape;460;p29"/>
          <p:cNvSpPr/>
          <p:nvPr/>
        </p:nvSpPr>
        <p:spPr>
          <a:xfrm>
            <a:off x="628650" y="1684154"/>
            <a:ext cx="3600600" cy="7743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29"/>
          <p:cNvSpPr/>
          <p:nvPr/>
        </p:nvSpPr>
        <p:spPr>
          <a:xfrm>
            <a:off x="742950" y="1824932"/>
            <a:ext cx="34434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47857"/>
              </a:buClr>
              <a:buSzPts val="1687"/>
              <a:buFont typeface="Noto Sans"/>
              <a:buNone/>
            </a:pPr>
            <a:r>
              <a:rPr b="1" i="0" lang="cs" sz="1500" u="none" cap="none" strike="noStrike">
                <a:solidFill>
                  <a:srgbClr val="047857"/>
                </a:solidFill>
              </a:rPr>
              <a:t>Random Forest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sp>
        <p:nvSpPr>
          <p:cNvPr id="462" name="Google Shape;462;p29"/>
          <p:cNvSpPr/>
          <p:nvPr/>
        </p:nvSpPr>
        <p:spPr>
          <a:xfrm>
            <a:off x="742950" y="2141681"/>
            <a:ext cx="34434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Recommended Model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29"/>
          <p:cNvSpPr/>
          <p:nvPr/>
        </p:nvSpPr>
        <p:spPr>
          <a:xfrm>
            <a:off x="628650" y="2599208"/>
            <a:ext cx="1161900" cy="492900"/>
          </a:xfrm>
          <a:prstGeom prst="rect">
            <a:avLst/>
          </a:prstGeom>
          <a:solidFill>
            <a:srgbClr val="D1FA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29"/>
          <p:cNvSpPr/>
          <p:nvPr/>
        </p:nvSpPr>
        <p:spPr>
          <a:xfrm>
            <a:off x="685800" y="2669597"/>
            <a:ext cx="1119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47857"/>
              </a:buClr>
              <a:buSzPts val="788"/>
              <a:buFont typeface="Noto Sans"/>
              <a:buNone/>
            </a:pPr>
            <a:r>
              <a:rPr b="1" i="0" lang="cs" sz="1000" u="none" cap="none" strike="noStrike">
                <a:solidFill>
                  <a:srgbClr val="047857"/>
                </a:solidFill>
                <a:latin typeface="Noto Sans"/>
                <a:ea typeface="Noto Sans"/>
                <a:cs typeface="Noto Sans"/>
                <a:sym typeface="Noto Sans"/>
              </a:rPr>
              <a:t>0.01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29"/>
          <p:cNvSpPr/>
          <p:nvPr/>
        </p:nvSpPr>
        <p:spPr>
          <a:xfrm>
            <a:off x="685800" y="2845569"/>
            <a:ext cx="1119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RMSE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29"/>
          <p:cNvSpPr/>
          <p:nvPr/>
        </p:nvSpPr>
        <p:spPr>
          <a:xfrm>
            <a:off x="1847831" y="2599208"/>
            <a:ext cx="1162200" cy="492900"/>
          </a:xfrm>
          <a:prstGeom prst="rect">
            <a:avLst/>
          </a:prstGeom>
          <a:solidFill>
            <a:srgbClr val="D1FA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1904981" y="2669597"/>
            <a:ext cx="1119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47857"/>
              </a:buClr>
              <a:buSzPts val="788"/>
              <a:buFont typeface="Noto Sans"/>
              <a:buNone/>
            </a:pPr>
            <a:r>
              <a:rPr b="1" i="0" lang="cs" sz="1000" u="none" cap="none" strike="noStrike">
                <a:solidFill>
                  <a:srgbClr val="047857"/>
                </a:solidFill>
                <a:latin typeface="Noto Sans"/>
                <a:ea typeface="Noto Sans"/>
                <a:cs typeface="Noto Sans"/>
                <a:sym typeface="Noto Sans"/>
              </a:rPr>
              <a:t>0.01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29"/>
          <p:cNvSpPr/>
          <p:nvPr/>
        </p:nvSpPr>
        <p:spPr>
          <a:xfrm>
            <a:off x="1904981" y="2845569"/>
            <a:ext cx="1119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MAE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29"/>
          <p:cNvSpPr/>
          <p:nvPr/>
        </p:nvSpPr>
        <p:spPr>
          <a:xfrm>
            <a:off x="3067041" y="2599208"/>
            <a:ext cx="1162200" cy="492900"/>
          </a:xfrm>
          <a:prstGeom prst="rect">
            <a:avLst/>
          </a:prstGeom>
          <a:solidFill>
            <a:srgbClr val="D1FA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9"/>
          <p:cNvSpPr/>
          <p:nvPr/>
        </p:nvSpPr>
        <p:spPr>
          <a:xfrm>
            <a:off x="3124191" y="2669597"/>
            <a:ext cx="1119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47857"/>
              </a:buClr>
              <a:buSzPts val="788"/>
              <a:buFont typeface="Noto Sans"/>
              <a:buNone/>
            </a:pPr>
            <a:r>
              <a:rPr b="1" i="0" lang="cs" sz="1000" u="none" cap="none" strike="noStrike">
                <a:solidFill>
                  <a:srgbClr val="047857"/>
                </a:solidFill>
                <a:latin typeface="Noto Sans"/>
                <a:ea typeface="Noto Sans"/>
                <a:cs typeface="Noto Sans"/>
                <a:sym typeface="Noto Sans"/>
              </a:rPr>
              <a:t>0.98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29"/>
          <p:cNvSpPr/>
          <p:nvPr/>
        </p:nvSpPr>
        <p:spPr>
          <a:xfrm>
            <a:off x="3124191" y="2845569"/>
            <a:ext cx="1119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R²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29"/>
          <p:cNvSpPr/>
          <p:nvPr/>
        </p:nvSpPr>
        <p:spPr>
          <a:xfrm>
            <a:off x="457200" y="3514249"/>
            <a:ext cx="3943200" cy="1890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/>
              <a:t>Ensemble methods outperformed individual models; feature engineering boosted performance.</a:t>
            </a:r>
            <a:endParaRPr/>
          </a:p>
        </p:txBody>
      </p:sp>
      <p:sp>
        <p:nvSpPr>
          <p:cNvPr id="473" name="Google Shape;473;p29"/>
          <p:cNvSpPr/>
          <p:nvPr/>
        </p:nvSpPr>
        <p:spPr>
          <a:xfrm>
            <a:off x="457200" y="3514249"/>
            <a:ext cx="28500" cy="18909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29"/>
          <p:cNvSpPr/>
          <p:nvPr/>
        </p:nvSpPr>
        <p:spPr>
          <a:xfrm>
            <a:off x="832529" y="3581400"/>
            <a:ext cx="18600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563EB"/>
              </a:buClr>
              <a:buSzPts val="1125"/>
              <a:buFont typeface="Noto Sans"/>
              <a:buNone/>
            </a:pPr>
            <a:r>
              <a:rPr b="1" i="0" lang="cs" sz="1500" u="none" cap="none" strike="noStrike">
                <a:solidFill>
                  <a:srgbClr val="2563EB"/>
                </a:solidFill>
              </a:rPr>
              <a:t>Model Insights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pic>
        <p:nvPicPr>
          <p:cNvPr id="475" name="Google Shape;475;p29" title="Screenshot 2025-06-17 at 12.13.32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875" y="3601048"/>
            <a:ext cx="230486" cy="23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29" title="Screenshot 2025-06-17 at 12.15.31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75" y="1266884"/>
            <a:ext cx="230475" cy="255527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29"/>
          <p:cNvSpPr/>
          <p:nvPr/>
        </p:nvSpPr>
        <p:spPr>
          <a:xfrm>
            <a:off x="4750325" y="2141674"/>
            <a:ext cx="3943200" cy="1890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cs"/>
              <a:t>Accurate predictions enhance investment decisions, reduce risk, and optimize portfolios.</a:t>
            </a:r>
            <a:r>
              <a:rPr lang="cs"/>
              <a:t>.</a:t>
            </a:r>
            <a:endParaRPr/>
          </a:p>
        </p:txBody>
      </p:sp>
      <p:sp>
        <p:nvSpPr>
          <p:cNvPr id="478" name="Google Shape;478;p29"/>
          <p:cNvSpPr/>
          <p:nvPr/>
        </p:nvSpPr>
        <p:spPr>
          <a:xfrm>
            <a:off x="4750325" y="2141674"/>
            <a:ext cx="28500" cy="18909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9"/>
          <p:cNvSpPr/>
          <p:nvPr/>
        </p:nvSpPr>
        <p:spPr>
          <a:xfrm>
            <a:off x="5125654" y="2208825"/>
            <a:ext cx="18600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563EB"/>
              </a:buClr>
              <a:buSzPts val="1125"/>
              <a:buFont typeface="Noto Sans"/>
              <a:buNone/>
            </a:pPr>
            <a:r>
              <a:rPr b="1" lang="cs" sz="1500">
                <a:solidFill>
                  <a:srgbClr val="2563EB"/>
                </a:solidFill>
              </a:rPr>
              <a:t>Business Value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pic>
        <p:nvPicPr>
          <p:cNvPr id="480" name="Google Shape;480;p29" title="Screenshot 2025-06-17 at 12.13.32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7000" y="2228473"/>
            <a:ext cx="230486" cy="23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0"/>
          <p:cNvSpPr/>
          <p:nvPr/>
        </p:nvSpPr>
        <p:spPr>
          <a:xfrm>
            <a:off x="4912250" y="1145687"/>
            <a:ext cx="3479400" cy="192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cs"/>
              <a:t>Explore sentiment analysis, advanced models (LSTM, Transformers), real-time data, sector-specific models, automated trading.</a:t>
            </a:r>
            <a:endParaRPr/>
          </a:p>
        </p:txBody>
      </p:sp>
      <p:sp>
        <p:nvSpPr>
          <p:cNvPr id="487" name="Google Shape;487;p30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488" name="Google Shape;488;p30"/>
          <p:cNvSpPr/>
          <p:nvPr/>
        </p:nvSpPr>
        <p:spPr>
          <a:xfrm>
            <a:off x="997150" y="386175"/>
            <a:ext cx="68466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2025"/>
              <a:buFont typeface="Noto Sans"/>
              <a:buNone/>
            </a:pPr>
            <a:r>
              <a:rPr b="1" i="0" lang="cs" sz="3025" u="none" cap="none" strike="noStrike">
                <a:solidFill>
                  <a:srgbClr val="1F2937"/>
                </a:solidFill>
              </a:rPr>
              <a:t>Conclusion &amp; Future Work</a:t>
            </a:r>
            <a:endParaRPr i="0" sz="3025" u="none" cap="none" strike="noStrike">
              <a:solidFill>
                <a:srgbClr val="000000"/>
              </a:solidFill>
            </a:endParaRPr>
          </a:p>
        </p:txBody>
      </p:sp>
      <p:sp>
        <p:nvSpPr>
          <p:cNvPr id="489" name="Google Shape;489;p30"/>
          <p:cNvSpPr/>
          <p:nvPr/>
        </p:nvSpPr>
        <p:spPr>
          <a:xfrm>
            <a:off x="997150" y="1131100"/>
            <a:ext cx="3479400" cy="200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/>
              <a:t>Developed a robust Random Forest model with 98% R-squared and minimal errors, validated on 495 S&amp;P 500 companies.</a:t>
            </a:r>
            <a:endParaRPr/>
          </a:p>
        </p:txBody>
      </p:sp>
      <p:sp>
        <p:nvSpPr>
          <p:cNvPr id="490" name="Google Shape;490;p30"/>
          <p:cNvSpPr/>
          <p:nvPr/>
        </p:nvSpPr>
        <p:spPr>
          <a:xfrm>
            <a:off x="997150" y="1131100"/>
            <a:ext cx="33000" cy="19275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30"/>
          <p:cNvSpPr/>
          <p:nvPr/>
        </p:nvSpPr>
        <p:spPr>
          <a:xfrm>
            <a:off x="1347625" y="1300450"/>
            <a:ext cx="2490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125"/>
              <a:buFont typeface="Noto Sans"/>
              <a:buNone/>
            </a:pPr>
            <a:r>
              <a:rPr b="1" i="0" lang="cs" sz="1500" u="none" cap="none" strike="noStrike">
                <a:solidFill>
                  <a:srgbClr val="059669"/>
                </a:solidFill>
              </a:rPr>
              <a:t>Summary of Findings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sp>
        <p:nvSpPr>
          <p:cNvPr id="492" name="Google Shape;492;p30"/>
          <p:cNvSpPr/>
          <p:nvPr/>
        </p:nvSpPr>
        <p:spPr>
          <a:xfrm>
            <a:off x="997150" y="3226175"/>
            <a:ext cx="3479400" cy="192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/>
              <a:t>Deploy Random Forest, monitor continuously, integrate with systems, establish risk protocols.</a:t>
            </a:r>
            <a:endParaRPr/>
          </a:p>
        </p:txBody>
      </p:sp>
      <p:sp>
        <p:nvSpPr>
          <p:cNvPr id="493" name="Google Shape;493;p30"/>
          <p:cNvSpPr/>
          <p:nvPr/>
        </p:nvSpPr>
        <p:spPr>
          <a:xfrm>
            <a:off x="997150" y="3226181"/>
            <a:ext cx="33000" cy="19275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0"/>
          <p:cNvSpPr/>
          <p:nvPr/>
        </p:nvSpPr>
        <p:spPr>
          <a:xfrm>
            <a:off x="1328296" y="3395525"/>
            <a:ext cx="2133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563EB"/>
              </a:buClr>
              <a:buSzPts val="1125"/>
              <a:buFont typeface="Noto Sans"/>
              <a:buNone/>
            </a:pPr>
            <a:r>
              <a:rPr b="1" i="0" lang="cs" sz="1500" u="none" cap="none" strike="noStrike">
                <a:solidFill>
                  <a:srgbClr val="2563EB"/>
                </a:solidFill>
              </a:rPr>
              <a:t>Recommendations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sp>
        <p:nvSpPr>
          <p:cNvPr id="495" name="Google Shape;495;p30"/>
          <p:cNvSpPr/>
          <p:nvPr/>
        </p:nvSpPr>
        <p:spPr>
          <a:xfrm flipH="1">
            <a:off x="4924663" y="1145563"/>
            <a:ext cx="18900" cy="19275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0"/>
          <p:cNvSpPr/>
          <p:nvPr/>
        </p:nvSpPr>
        <p:spPr>
          <a:xfrm>
            <a:off x="5208880" y="1187338"/>
            <a:ext cx="1681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C3AED"/>
              </a:buClr>
              <a:buSzPts val="1125"/>
              <a:buFont typeface="Noto Sans"/>
              <a:buNone/>
            </a:pPr>
            <a:r>
              <a:rPr b="1" i="0" lang="cs" sz="1525" u="none" cap="none" strike="noStrike">
                <a:solidFill>
                  <a:srgbClr val="7C3AED"/>
                </a:solidFill>
              </a:rPr>
              <a:t>Future Work</a:t>
            </a:r>
            <a:endParaRPr i="0" sz="1525" u="none" cap="none" strike="noStrike">
              <a:solidFill>
                <a:srgbClr val="000000"/>
              </a:solidFill>
            </a:endParaRPr>
          </a:p>
        </p:txBody>
      </p:sp>
      <p:sp>
        <p:nvSpPr>
          <p:cNvPr id="497" name="Google Shape;497;p30"/>
          <p:cNvSpPr/>
          <p:nvPr/>
        </p:nvSpPr>
        <p:spPr>
          <a:xfrm>
            <a:off x="4912247" y="3177272"/>
            <a:ext cx="3479400" cy="2025300"/>
          </a:xfrm>
          <a:prstGeom prst="rect">
            <a:avLst/>
          </a:prstGeom>
          <a:solidFill>
            <a:srgbClr val="013B70"/>
          </a:solidFill>
          <a:ln>
            <a:noFill/>
          </a:ln>
          <a:effectLst>
            <a:outerShdw blurRad="57150" rotWithShape="0" algn="bl" dir="5400000" dist="1047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30"/>
          <p:cNvSpPr/>
          <p:nvPr/>
        </p:nvSpPr>
        <p:spPr>
          <a:xfrm>
            <a:off x="5249800" y="3346625"/>
            <a:ext cx="2169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5"/>
              <a:buFont typeface="Noto Sans"/>
              <a:buNone/>
            </a:pPr>
            <a:r>
              <a:rPr b="1" i="0" lang="cs" sz="1525" u="none" cap="none" strike="noStrike">
                <a:solidFill>
                  <a:srgbClr val="FFFFFF"/>
                </a:solidFill>
              </a:rPr>
              <a:t>Final Thoughts</a:t>
            </a:r>
            <a:endParaRPr i="0" sz="1525" u="none" cap="none" strike="noStrike">
              <a:solidFill>
                <a:srgbClr val="000000"/>
              </a:solidFill>
            </a:endParaRPr>
          </a:p>
        </p:txBody>
      </p:sp>
      <p:sp>
        <p:nvSpPr>
          <p:cNvPr id="499" name="Google Shape;499;p30"/>
          <p:cNvSpPr/>
          <p:nvPr/>
        </p:nvSpPr>
        <p:spPr>
          <a:xfrm>
            <a:off x="5249800" y="4109350"/>
            <a:ext cx="28887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>
                <a:solidFill>
                  <a:srgbClr val="FFFFFF"/>
                </a:solidFill>
              </a:rPr>
              <a:t>Demonstrates machine learning’s power in financial prediction, offering a foundation for strategic portfolio management.</a:t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Noto Sans"/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pic>
        <p:nvPicPr>
          <p:cNvPr id="500" name="Google Shape;500;p30" title="Screenshot 2025-06-16 at 11.54.3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325" y="3427622"/>
            <a:ext cx="164100" cy="132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30" title="Screenshot 2025-06-16 at 11.55.07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2325" y="1320202"/>
            <a:ext cx="164100" cy="160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30" title="Screenshot 2025-06-16 at 11.55.19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8445" y="1210855"/>
            <a:ext cx="129225" cy="145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30" title="Screenshot 2025-06-16 at 11.55.54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55888" y="3377888"/>
            <a:ext cx="118275" cy="13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1"/>
          <p:cNvSpPr txBox="1"/>
          <p:nvPr>
            <p:ph type="title"/>
          </p:nvPr>
        </p:nvSpPr>
        <p:spPr>
          <a:xfrm>
            <a:off x="685800" y="6858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1"/>
                </a:solidFill>
              </a:rPr>
              <a:t>Resources: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1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511" name="Google Shape;511;p31"/>
          <p:cNvSpPr txBox="1"/>
          <p:nvPr/>
        </p:nvSpPr>
        <p:spPr>
          <a:xfrm>
            <a:off x="690300" y="1479175"/>
            <a:ext cx="45009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1500">
                <a:solidFill>
                  <a:schemeClr val="dk1"/>
                </a:solidFill>
              </a:rPr>
              <a:t>Team Member: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Iman Hamdan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Michael De Leon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Matt Hashemi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3B7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1500">
                <a:solidFill>
                  <a:schemeClr val="dk1"/>
                </a:solidFill>
              </a:rPr>
              <a:t>Resources: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3B7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●"/>
            </a:pPr>
            <a:r>
              <a:rPr b="1" lang="cs" sz="1500">
                <a:solidFill>
                  <a:schemeClr val="dk1"/>
                </a:solidFill>
              </a:rPr>
              <a:t>GitHub:</a:t>
            </a:r>
            <a:r>
              <a:rPr b="1" lang="cs" sz="1500">
                <a:solidFill>
                  <a:srgbClr val="003B70"/>
                </a:solidFill>
              </a:rPr>
              <a:t> </a:t>
            </a:r>
            <a:r>
              <a:rPr lang="cs" sz="1500" u="sng">
                <a:solidFill>
                  <a:schemeClr val="hlink"/>
                </a:solidFill>
                <a:hlinkClick r:id="rId3"/>
              </a:rPr>
              <a:t>Repo</a:t>
            </a:r>
            <a:endParaRPr sz="1500">
              <a:solidFill>
                <a:srgbClr val="003B7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●"/>
            </a:pPr>
            <a:r>
              <a:rPr b="1" lang="cs" sz="1500">
                <a:solidFill>
                  <a:schemeClr val="dk1"/>
                </a:solidFill>
              </a:rPr>
              <a:t>Dataset :</a:t>
            </a:r>
            <a:r>
              <a:rPr b="1" lang="cs" sz="1500">
                <a:solidFill>
                  <a:srgbClr val="003B70"/>
                </a:solidFill>
              </a:rPr>
              <a:t> </a:t>
            </a:r>
            <a:r>
              <a:rPr lang="cs" sz="1500" u="sng">
                <a:solidFill>
                  <a:schemeClr val="hlink"/>
                </a:solidFill>
                <a:hlinkClick r:id="rId4"/>
              </a:rPr>
              <a:t>S&amp;P 500 Companies with Financial Information</a:t>
            </a:r>
            <a:endParaRPr sz="1500">
              <a:solidFill>
                <a:srgbClr val="003B7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●"/>
            </a:pPr>
            <a:r>
              <a:rPr b="1" lang="cs" sz="1500">
                <a:solidFill>
                  <a:schemeClr val="dk1"/>
                </a:solidFill>
              </a:rPr>
              <a:t>Video: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457200" y="533400"/>
            <a:ext cx="8301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2025"/>
              <a:buFont typeface="Noto Sans"/>
              <a:buNone/>
            </a:pPr>
            <a:r>
              <a:rPr b="1" i="0" lang="cs" sz="3025" u="none" cap="none" strike="noStrike">
                <a:solidFill>
                  <a:srgbClr val="1F2937"/>
                </a:solidFill>
              </a:rPr>
              <a:t>Overview</a:t>
            </a:r>
            <a:endParaRPr i="0" sz="3025" u="none" cap="none" strike="noStrike">
              <a:solidFill>
                <a:srgbClr val="000000"/>
              </a:solidFill>
            </a:endParaRPr>
          </a:p>
        </p:txBody>
      </p:sp>
      <p:sp>
        <p:nvSpPr>
          <p:cNvPr id="113" name="Google Shape;113;p16"/>
          <p:cNvSpPr/>
          <p:nvPr/>
        </p:nvSpPr>
        <p:spPr>
          <a:xfrm>
            <a:off x="457200" y="1569075"/>
            <a:ext cx="3943200" cy="187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457200" y="1569125"/>
            <a:ext cx="28500" cy="18792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840291" y="1651691"/>
            <a:ext cx="12726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563EB"/>
              </a:buClr>
              <a:buSzPts val="1125"/>
              <a:buFont typeface="Noto Sans"/>
              <a:buNone/>
            </a:pPr>
            <a:r>
              <a:rPr b="1" i="0" lang="cs" sz="1425" u="none" cap="none" strike="noStrike">
                <a:solidFill>
                  <a:srgbClr val="2563EB"/>
                </a:solidFill>
              </a:rPr>
              <a:t>Primary Goal</a:t>
            </a:r>
            <a:endParaRPr i="0" sz="1425" u="none" cap="none" strike="noStrike">
              <a:solidFill>
                <a:srgbClr val="000000"/>
              </a:solidFill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628650" y="2181225"/>
            <a:ext cx="37719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900"/>
              <a:buFont typeface="Noto Sans"/>
              <a:buNone/>
            </a:pPr>
            <a:r>
              <a:rPr i="0" lang="cs" sz="1000" u="none" cap="none" strike="noStrike">
                <a:solidFill>
                  <a:srgbClr val="374151"/>
                </a:solidFill>
              </a:rPr>
              <a:t>The primary goal of this project is to perform stock price prediction for S&amp;P 500 companies. </a:t>
            </a:r>
            <a:endParaRPr i="0" sz="1000" u="none" cap="none" strike="noStrike">
              <a:solidFill>
                <a:srgbClr val="000000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900"/>
              <a:buFont typeface="Noto Sans"/>
              <a:buNone/>
            </a:pPr>
            <a:r>
              <a:rPr i="0" lang="cs" sz="1000" u="none" cap="none" strike="noStrike">
                <a:solidFill>
                  <a:srgbClr val="374151"/>
                </a:solidFill>
              </a:rPr>
              <a:t>The analysis aims to develop robust predictive models that help investors make informed decisions,reduce risks, and maximize returns.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457200" y="3571875"/>
            <a:ext cx="3943200" cy="198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457200" y="3571875"/>
            <a:ext cx="28500" cy="19836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834065" y="3721868"/>
            <a:ext cx="11940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125"/>
              <a:buFont typeface="Noto Sans"/>
              <a:buNone/>
            </a:pPr>
            <a:r>
              <a:rPr b="1" i="0" lang="cs" sz="1525" u="none" cap="none" strike="noStrike">
                <a:solidFill>
                  <a:srgbClr val="059669"/>
                </a:solidFill>
              </a:rPr>
              <a:t>Data</a:t>
            </a:r>
            <a:r>
              <a:rPr b="1" i="0" lang="cs" sz="1525" u="none" cap="none" strike="noStrike">
                <a:solidFill>
                  <a:srgbClr val="059669"/>
                </a:solidFill>
              </a:rPr>
              <a:t>s</a:t>
            </a:r>
            <a:r>
              <a:rPr b="1" i="0" lang="cs" sz="1525" u="none" cap="none" strike="noStrike">
                <a:solidFill>
                  <a:srgbClr val="059669"/>
                </a:solidFill>
              </a:rPr>
              <a:t>et</a:t>
            </a:r>
            <a:endParaRPr i="0" sz="1525" u="none" cap="none" strike="noStrike">
              <a:solidFill>
                <a:srgbClr val="000000"/>
              </a:solidFill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628650" y="4210050"/>
            <a:ext cx="37719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900"/>
              <a:buFont typeface="Noto Sans"/>
              <a:buNone/>
            </a:pPr>
            <a:r>
              <a:rPr i="0" lang="cs" u="none" cap="none" strike="noStrike">
                <a:solidFill>
                  <a:srgbClr val="374151"/>
                </a:solidFill>
              </a:rPr>
              <a:t>The dataset used in this project includes financial data from 505 S&amp;P 500 companies, covering key features such as stock prices, financial ratios, and market metrics.</a:t>
            </a:r>
            <a:endParaRPr i="0" u="none" cap="none" strike="noStrike">
              <a:solidFill>
                <a:srgbClr val="000000"/>
              </a:solidFill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628650" y="5033963"/>
            <a:ext cx="1771800" cy="4002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685800" y="5091113"/>
            <a:ext cx="1728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b="1" i="0" lang="cs" sz="788" u="none" cap="none" strike="noStrike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505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6"/>
          <p:cNvSpPr/>
          <p:nvPr/>
        </p:nvSpPr>
        <p:spPr>
          <a:xfrm>
            <a:off x="685800" y="5233988"/>
            <a:ext cx="1728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Companies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2457450" y="5033963"/>
            <a:ext cx="1771800" cy="4002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/>
          <p:nvPr/>
        </p:nvSpPr>
        <p:spPr>
          <a:xfrm>
            <a:off x="2514600" y="5091113"/>
            <a:ext cx="1728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b="1" i="0" lang="cs" sz="788" u="none" cap="none" strike="noStrike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14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6"/>
          <p:cNvSpPr/>
          <p:nvPr/>
        </p:nvSpPr>
        <p:spPr>
          <a:xfrm>
            <a:off x="2514600" y="5233988"/>
            <a:ext cx="1728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4B5563"/>
                </a:solidFill>
                <a:latin typeface="Noto Sans"/>
                <a:ea typeface="Noto Sans"/>
                <a:cs typeface="Noto Sans"/>
                <a:sym typeface="Noto Sans"/>
              </a:rPr>
              <a:t>Features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6"/>
          <p:cNvSpPr/>
          <p:nvPr/>
        </p:nvSpPr>
        <p:spPr>
          <a:xfrm>
            <a:off x="4743450" y="1569125"/>
            <a:ext cx="3943200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 flipH="1">
            <a:off x="4746011" y="1569150"/>
            <a:ext cx="28500" cy="2136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>
            <a:off x="5226849" y="1792475"/>
            <a:ext cx="23763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C3AED"/>
              </a:buClr>
              <a:buSzPts val="1125"/>
              <a:buFont typeface="Noto Sans"/>
              <a:buNone/>
            </a:pPr>
            <a:r>
              <a:rPr b="1" i="0" lang="cs" sz="1425" u="none" cap="none" strike="noStrike">
                <a:solidFill>
                  <a:srgbClr val="7C3AED"/>
                </a:solidFill>
              </a:rPr>
              <a:t>Key Stakeholders</a:t>
            </a:r>
            <a:endParaRPr i="0" sz="1425" u="none" cap="none" strike="noStrike">
              <a:solidFill>
                <a:srgbClr val="000000"/>
              </a:solidFill>
            </a:endParaRPr>
          </a:p>
        </p:txBody>
      </p:sp>
      <p:sp>
        <p:nvSpPr>
          <p:cNvPr id="130" name="Google Shape;130;p16"/>
          <p:cNvSpPr/>
          <p:nvPr/>
        </p:nvSpPr>
        <p:spPr>
          <a:xfrm>
            <a:off x="4914900" y="2333625"/>
            <a:ext cx="3600600" cy="342900"/>
          </a:xfrm>
          <a:prstGeom prst="rect">
            <a:avLst/>
          </a:prstGeom>
          <a:solidFill>
            <a:srgbClr val="F5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5200650" y="2419350"/>
            <a:ext cx="1123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"/>
              <a:buNone/>
            </a:pPr>
            <a:r>
              <a:rPr b="1" i="0" lang="cs" sz="1000" u="none" cap="none" strike="noStrike">
                <a:solidFill>
                  <a:srgbClr val="000000"/>
                </a:solidFill>
              </a:rPr>
              <a:t>Investors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32" name="Google Shape;132;p16"/>
          <p:cNvSpPr/>
          <p:nvPr/>
        </p:nvSpPr>
        <p:spPr>
          <a:xfrm>
            <a:off x="4914900" y="2762250"/>
            <a:ext cx="3600600" cy="342900"/>
          </a:xfrm>
          <a:prstGeom prst="rect">
            <a:avLst/>
          </a:prstGeom>
          <a:solidFill>
            <a:srgbClr val="F5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5172075" y="2847975"/>
            <a:ext cx="25914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"/>
              <a:buNone/>
            </a:pPr>
            <a:r>
              <a:rPr b="1" i="0" lang="cs" sz="1000" u="none" cap="none" strike="noStrike">
                <a:solidFill>
                  <a:srgbClr val="000000"/>
                </a:solidFill>
              </a:rPr>
              <a:t>Financial Analysts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34" name="Google Shape;134;p16"/>
          <p:cNvSpPr/>
          <p:nvPr/>
        </p:nvSpPr>
        <p:spPr>
          <a:xfrm>
            <a:off x="4914900" y="3190875"/>
            <a:ext cx="3600600" cy="342900"/>
          </a:xfrm>
          <a:prstGeom prst="rect">
            <a:avLst/>
          </a:prstGeom>
          <a:solidFill>
            <a:srgbClr val="F5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>
            <a:off x="5200650" y="3276600"/>
            <a:ext cx="16572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"/>
              <a:buNone/>
            </a:pPr>
            <a:r>
              <a:rPr b="1" i="0" lang="cs" sz="1000" u="none" cap="none" strike="noStrike">
                <a:solidFill>
                  <a:srgbClr val="000000"/>
                </a:solidFill>
              </a:rPr>
              <a:t>Portfolio Managers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4743450" y="3876675"/>
            <a:ext cx="3943200" cy="1678800"/>
          </a:xfrm>
          <a:prstGeom prst="rect">
            <a:avLst/>
          </a:prstGeom>
          <a:solidFill>
            <a:srgbClr val="013B70"/>
          </a:solidFill>
          <a:ln>
            <a:noFill/>
          </a:ln>
          <a:effectLst>
            <a:outerShdw blurRad="57150" rotWithShape="0" algn="bl" dir="5400000" dist="1047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5114925" y="4049900"/>
            <a:ext cx="18702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5"/>
              <a:buFont typeface="Noto Sans"/>
              <a:buNone/>
            </a:pPr>
            <a:r>
              <a:rPr b="1" i="0" lang="cs" sz="1425" u="none" cap="none" strike="noStrike">
                <a:solidFill>
                  <a:srgbClr val="FFFFFF"/>
                </a:solidFill>
              </a:rPr>
              <a:t>Business Impact</a:t>
            </a:r>
            <a:endParaRPr i="0" sz="1425" u="none" cap="none" strike="noStrike">
              <a:solidFill>
                <a:srgbClr val="000000"/>
              </a:solidFill>
            </a:endParaRPr>
          </a:p>
        </p:txBody>
      </p:sp>
      <p:sp>
        <p:nvSpPr>
          <p:cNvPr id="138" name="Google Shape;138;p16"/>
          <p:cNvSpPr/>
          <p:nvPr/>
        </p:nvSpPr>
        <p:spPr>
          <a:xfrm>
            <a:off x="4914900" y="4286250"/>
            <a:ext cx="37719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Noto Sans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Noto Sans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FFFFFF"/>
                </a:solidFill>
              </a:rPr>
              <a:t>This type of analysis is crucial for financial institutions and investment firms as it provides</a:t>
            </a:r>
            <a:r>
              <a:rPr lang="cs" sz="1000">
                <a:solidFill>
                  <a:srgbClr val="FFFFFF"/>
                </a:solidFill>
              </a:rPr>
              <a:t> </a:t>
            </a:r>
            <a:r>
              <a:rPr i="0" lang="cs" sz="1000" u="none" cap="none" strike="noStrike">
                <a:solidFill>
                  <a:srgbClr val="FFFFFF"/>
                </a:solidFill>
              </a:rPr>
              <a:t>data-driven insights into market trends, ultimately contributing to better investment outcomes and risk management strategies.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pic>
        <p:nvPicPr>
          <p:cNvPr id="139" name="Google Shape;139;p16" title="Screenshot 2025-06-14 at 9.40.1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863" y="1645277"/>
            <a:ext cx="178600" cy="184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 title="Screenshot 2025-06-14 at 9.40.56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717" y="3719254"/>
            <a:ext cx="178600" cy="191511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41" name="Google Shape;141;p16" title="Screenshot 2025-06-14 at 9.54.10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9935" y="3973278"/>
            <a:ext cx="246425" cy="270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6" title="Screenshot 2025-06-14 at 9.55.10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34786" y="3303520"/>
            <a:ext cx="141675" cy="12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6" title="Screenshot 2025-06-14 at 9.55.52 P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35204" y="2874116"/>
            <a:ext cx="115582" cy="11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6" title="Screenshot 2025-06-14 at 9.56.36 PM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40895" y="2445008"/>
            <a:ext cx="123500" cy="12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6" title="Screenshot 2025-06-14 at 9.57.20 PM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98760" y="1733400"/>
            <a:ext cx="277479" cy="2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152" name="Google Shape;152;p17"/>
          <p:cNvSpPr/>
          <p:nvPr/>
        </p:nvSpPr>
        <p:spPr>
          <a:xfrm>
            <a:off x="457200" y="457200"/>
            <a:ext cx="8301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2025"/>
              <a:buFont typeface="Noto Sans"/>
              <a:buNone/>
            </a:pPr>
            <a:r>
              <a:rPr b="1" i="0" lang="cs" sz="3025" u="none" cap="none" strike="noStrike">
                <a:solidFill>
                  <a:srgbClr val="1F2937"/>
                </a:solidFill>
              </a:rPr>
              <a:t>Data Processing Pipeline</a:t>
            </a:r>
            <a:endParaRPr i="0" sz="3025" u="none" cap="none" strike="noStrike">
              <a:solidFill>
                <a:srgbClr val="000000"/>
              </a:solidFill>
            </a:endParaRPr>
          </a:p>
        </p:txBody>
      </p:sp>
      <p:sp>
        <p:nvSpPr>
          <p:cNvPr id="153" name="Google Shape;153;p17"/>
          <p:cNvSpPr/>
          <p:nvPr/>
        </p:nvSpPr>
        <p:spPr>
          <a:xfrm>
            <a:off x="457200" y="1390650"/>
            <a:ext cx="1928700" cy="1971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3B82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7"/>
          <p:cNvSpPr/>
          <p:nvPr/>
        </p:nvSpPr>
        <p:spPr>
          <a:xfrm>
            <a:off x="1193006" y="1562100"/>
            <a:ext cx="457200" cy="457200"/>
          </a:xfrm>
          <a:prstGeom prst="ellipse">
            <a:avLst/>
          </a:prstGeom>
          <a:solidFill>
            <a:srgbClr val="DBEA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>
            <a:off x="628650" y="2105025"/>
            <a:ext cx="16575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013"/>
              <a:buFont typeface="Noto Sans"/>
              <a:buNone/>
            </a:pPr>
            <a:r>
              <a:rPr b="1" i="0" lang="cs" sz="1413" u="none" cap="none" strike="noStrike">
                <a:solidFill>
                  <a:srgbClr val="1F2937"/>
                </a:solidFill>
              </a:rPr>
              <a:t>Data Collection</a:t>
            </a:r>
            <a:endParaRPr i="0" sz="1413" u="none" cap="none" strike="noStrike">
              <a:solidFill>
                <a:srgbClr val="000000"/>
              </a:solidFill>
            </a:endParaRPr>
          </a:p>
        </p:txBody>
      </p:sp>
      <p:sp>
        <p:nvSpPr>
          <p:cNvPr id="156" name="Google Shape;156;p17"/>
          <p:cNvSpPr/>
          <p:nvPr/>
        </p:nvSpPr>
        <p:spPr>
          <a:xfrm>
            <a:off x="628650" y="2419350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Load S&amp;P 500 dataset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57" name="Google Shape;157;p17"/>
          <p:cNvSpPr/>
          <p:nvPr/>
        </p:nvSpPr>
        <p:spPr>
          <a:xfrm>
            <a:off x="628650" y="2619375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505 companies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58" name="Google Shape;158;p17"/>
          <p:cNvSpPr/>
          <p:nvPr/>
        </p:nvSpPr>
        <p:spPr>
          <a:xfrm>
            <a:off x="628650" y="2819400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14 financial features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59" name="Google Shape;159;p17"/>
          <p:cNvSpPr/>
          <p:nvPr/>
        </p:nvSpPr>
        <p:spPr>
          <a:xfrm>
            <a:off x="628650" y="3019425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Data validation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60" name="Google Shape;160;p17"/>
          <p:cNvSpPr/>
          <p:nvPr/>
        </p:nvSpPr>
        <p:spPr>
          <a:xfrm>
            <a:off x="2557463" y="1390650"/>
            <a:ext cx="1928700" cy="1971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3293269" y="1562100"/>
            <a:ext cx="457200" cy="457200"/>
          </a:xfrm>
          <a:prstGeom prst="ellipse">
            <a:avLst/>
          </a:prstGeom>
          <a:solidFill>
            <a:srgbClr val="D1FA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/>
          <p:nvPr/>
        </p:nvSpPr>
        <p:spPr>
          <a:xfrm>
            <a:off x="2728913" y="2105025"/>
            <a:ext cx="16575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013"/>
              <a:buFont typeface="Noto Sans"/>
              <a:buNone/>
            </a:pPr>
            <a:r>
              <a:rPr b="1" i="0" lang="cs" sz="1413" u="none" cap="none" strike="noStrike">
                <a:solidFill>
                  <a:srgbClr val="1F2937"/>
                </a:solidFill>
              </a:rPr>
              <a:t>Preprocessing</a:t>
            </a:r>
            <a:endParaRPr i="0" sz="1413" u="none" cap="none" strike="noStrike">
              <a:solidFill>
                <a:srgbClr val="000000"/>
              </a:solidFill>
            </a:endParaRPr>
          </a:p>
        </p:txBody>
      </p:sp>
      <p:sp>
        <p:nvSpPr>
          <p:cNvPr id="163" name="Google Shape;163;p17"/>
          <p:cNvSpPr/>
          <p:nvPr/>
        </p:nvSpPr>
        <p:spPr>
          <a:xfrm>
            <a:off x="2728913" y="2419350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Handle missing values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64" name="Google Shape;164;p17"/>
          <p:cNvSpPr/>
          <p:nvPr/>
        </p:nvSpPr>
        <p:spPr>
          <a:xfrm>
            <a:off x="2728913" y="2619375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Feature normalization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65" name="Google Shape;165;p17"/>
          <p:cNvSpPr/>
          <p:nvPr/>
        </p:nvSpPr>
        <p:spPr>
          <a:xfrm>
            <a:off x="2728913" y="2819400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Categorical encoding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66" name="Google Shape;166;p17"/>
          <p:cNvSpPr/>
          <p:nvPr/>
        </p:nvSpPr>
        <p:spPr>
          <a:xfrm>
            <a:off x="2728913" y="3019425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Data cleaning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67" name="Google Shape;167;p17"/>
          <p:cNvSpPr/>
          <p:nvPr/>
        </p:nvSpPr>
        <p:spPr>
          <a:xfrm>
            <a:off x="4657725" y="1390650"/>
            <a:ext cx="1928700" cy="1971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8B5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7"/>
          <p:cNvSpPr/>
          <p:nvPr/>
        </p:nvSpPr>
        <p:spPr>
          <a:xfrm>
            <a:off x="5393531" y="1562100"/>
            <a:ext cx="457200" cy="457200"/>
          </a:xfrm>
          <a:prstGeom prst="ellipse">
            <a:avLst/>
          </a:prstGeom>
          <a:solidFill>
            <a:srgbClr val="EDE9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7"/>
          <p:cNvSpPr/>
          <p:nvPr/>
        </p:nvSpPr>
        <p:spPr>
          <a:xfrm>
            <a:off x="4829175" y="2105025"/>
            <a:ext cx="16575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013"/>
              <a:buFont typeface="Noto Sans"/>
              <a:buNone/>
            </a:pPr>
            <a:r>
              <a:rPr b="1" i="0" lang="cs" sz="1413" u="none" cap="none" strike="noStrike">
                <a:solidFill>
                  <a:srgbClr val="1F2937"/>
                </a:solidFill>
              </a:rPr>
              <a:t>Feature Engineering</a:t>
            </a:r>
            <a:endParaRPr i="0" sz="1413" u="none" cap="none" strike="noStrike">
              <a:solidFill>
                <a:srgbClr val="000000"/>
              </a:solidFill>
            </a:endParaRPr>
          </a:p>
        </p:txBody>
      </p:sp>
      <p:sp>
        <p:nvSpPr>
          <p:cNvPr id="170" name="Google Shape;170;p17"/>
          <p:cNvSpPr/>
          <p:nvPr/>
        </p:nvSpPr>
        <p:spPr>
          <a:xfrm>
            <a:off x="4829175" y="2419350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Moving averages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71" name="Google Shape;171;p17"/>
          <p:cNvSpPr/>
          <p:nvPr/>
        </p:nvSpPr>
        <p:spPr>
          <a:xfrm>
            <a:off x="4829175" y="2619375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Volatility metrics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72" name="Google Shape;172;p17"/>
          <p:cNvSpPr/>
          <p:nvPr/>
        </p:nvSpPr>
        <p:spPr>
          <a:xfrm>
            <a:off x="4829175" y="2819400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Technical indicators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4829175" y="3019425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Feature scaling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74" name="Google Shape;174;p17"/>
          <p:cNvSpPr/>
          <p:nvPr/>
        </p:nvSpPr>
        <p:spPr>
          <a:xfrm>
            <a:off x="6757988" y="1390650"/>
            <a:ext cx="1928700" cy="1971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59E0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7"/>
          <p:cNvSpPr/>
          <p:nvPr/>
        </p:nvSpPr>
        <p:spPr>
          <a:xfrm>
            <a:off x="7493794" y="1562100"/>
            <a:ext cx="457200" cy="457200"/>
          </a:xfrm>
          <a:prstGeom prst="ellipse">
            <a:avLst/>
          </a:prstGeom>
          <a:solidFill>
            <a:srgbClr val="FEF3C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7"/>
          <p:cNvSpPr/>
          <p:nvPr/>
        </p:nvSpPr>
        <p:spPr>
          <a:xfrm>
            <a:off x="6929438" y="2105025"/>
            <a:ext cx="16575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013"/>
              <a:buFont typeface="Noto Sans"/>
              <a:buNone/>
            </a:pPr>
            <a:r>
              <a:rPr b="1" i="0" lang="cs" sz="1413" u="none" cap="none" strike="noStrike">
                <a:solidFill>
                  <a:srgbClr val="1F2937"/>
                </a:solidFill>
              </a:rPr>
              <a:t>Model Training</a:t>
            </a:r>
            <a:endParaRPr i="0" sz="1413" u="none" cap="none" strike="noStrike">
              <a:solidFill>
                <a:srgbClr val="000000"/>
              </a:solidFill>
            </a:endParaRPr>
          </a:p>
        </p:txBody>
      </p:sp>
      <p:sp>
        <p:nvSpPr>
          <p:cNvPr id="177" name="Google Shape;177;p17"/>
          <p:cNvSpPr/>
          <p:nvPr/>
        </p:nvSpPr>
        <p:spPr>
          <a:xfrm>
            <a:off x="6929438" y="2419350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Linear Regression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78" name="Google Shape;178;p17"/>
          <p:cNvSpPr/>
          <p:nvPr/>
        </p:nvSpPr>
        <p:spPr>
          <a:xfrm>
            <a:off x="6929438" y="2619375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Decision Tree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79" name="Google Shape;179;p17"/>
          <p:cNvSpPr/>
          <p:nvPr/>
        </p:nvSpPr>
        <p:spPr>
          <a:xfrm>
            <a:off x="6929438" y="2819400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Random Forest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80" name="Google Shape;180;p17"/>
          <p:cNvSpPr/>
          <p:nvPr/>
        </p:nvSpPr>
        <p:spPr>
          <a:xfrm>
            <a:off x="6929438" y="3019425"/>
            <a:ext cx="1657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• XGBoost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81" name="Google Shape;181;p17"/>
          <p:cNvSpPr/>
          <p:nvPr/>
        </p:nvSpPr>
        <p:spPr>
          <a:xfrm>
            <a:off x="492900" y="3809963"/>
            <a:ext cx="8229600" cy="131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7"/>
          <p:cNvSpPr/>
          <p:nvPr/>
        </p:nvSpPr>
        <p:spPr>
          <a:xfrm>
            <a:off x="3747331" y="4059425"/>
            <a:ext cx="16461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1125"/>
              <a:buFont typeface="Noto Sans"/>
              <a:buNone/>
            </a:pPr>
            <a:r>
              <a:rPr b="1" i="0" lang="cs" sz="1425" u="none" cap="none" strike="noStrike">
                <a:solidFill>
                  <a:srgbClr val="1F2937"/>
                </a:solidFill>
              </a:rPr>
              <a:t>Pipeline Flow</a:t>
            </a:r>
            <a:endParaRPr i="0" sz="1425" u="none" cap="none" strike="noStrike">
              <a:solidFill>
                <a:srgbClr val="000000"/>
              </a:solidFill>
            </a:endParaRPr>
          </a:p>
        </p:txBody>
      </p:sp>
      <p:sp>
        <p:nvSpPr>
          <p:cNvPr id="183" name="Google Shape;183;p17"/>
          <p:cNvSpPr/>
          <p:nvPr/>
        </p:nvSpPr>
        <p:spPr>
          <a:xfrm>
            <a:off x="1014950" y="4429125"/>
            <a:ext cx="971100" cy="2859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84" name="Google Shape;184;p17"/>
          <p:cNvSpPr/>
          <p:nvPr/>
        </p:nvSpPr>
        <p:spPr>
          <a:xfrm>
            <a:off x="951147" y="4429125"/>
            <a:ext cx="109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050" lIns="136000" spcFirstLastPara="1" rIns="136000" wrap="square" tIns="68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Noto Sans"/>
              <a:buNone/>
            </a:pPr>
            <a:r>
              <a:rPr i="0" lang="cs" sz="1200" u="none" cap="none" strike="noStrike">
                <a:solidFill>
                  <a:srgbClr val="FFFFFF"/>
                </a:solidFill>
              </a:rPr>
              <a:t>Raw Data</a:t>
            </a:r>
            <a:endParaRPr i="0" sz="1200" u="none" cap="none" strike="noStrike">
              <a:solidFill>
                <a:srgbClr val="000000"/>
              </a:solidFill>
            </a:endParaRPr>
          </a:p>
        </p:txBody>
      </p:sp>
      <p:sp>
        <p:nvSpPr>
          <p:cNvPr id="185" name="Google Shape;185;p17"/>
          <p:cNvSpPr/>
          <p:nvPr/>
        </p:nvSpPr>
        <p:spPr>
          <a:xfrm>
            <a:off x="955047" y="4761442"/>
            <a:ext cx="10953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505 companies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86" name="Google Shape;186;p17"/>
          <p:cNvSpPr/>
          <p:nvPr/>
        </p:nvSpPr>
        <p:spPr>
          <a:xfrm>
            <a:off x="2999094" y="4429125"/>
            <a:ext cx="971100" cy="2859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"/>
          <p:cNvSpPr/>
          <p:nvPr/>
        </p:nvSpPr>
        <p:spPr>
          <a:xfrm>
            <a:off x="2919853" y="4433825"/>
            <a:ext cx="109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050" lIns="136000" spcFirstLastPara="1" rIns="136000" wrap="square" tIns="68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Noto Sans"/>
              <a:buNone/>
            </a:pPr>
            <a:r>
              <a:rPr i="0" lang="cs" sz="1200" u="none" cap="none" strike="noStrike">
                <a:solidFill>
                  <a:srgbClr val="FFFFFF"/>
                </a:solidFill>
              </a:rPr>
              <a:t>Clean Data</a:t>
            </a:r>
            <a:endParaRPr i="0" sz="1200" u="none" cap="none" strike="noStrike">
              <a:solidFill>
                <a:srgbClr val="000000"/>
              </a:solidFill>
            </a:endParaRPr>
          </a:p>
        </p:txBody>
      </p:sp>
      <p:sp>
        <p:nvSpPr>
          <p:cNvPr id="188" name="Google Shape;188;p17"/>
          <p:cNvSpPr/>
          <p:nvPr/>
        </p:nvSpPr>
        <p:spPr>
          <a:xfrm>
            <a:off x="3029722" y="4772025"/>
            <a:ext cx="8838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Normalized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89" name="Google Shape;189;p17"/>
          <p:cNvSpPr/>
          <p:nvPr/>
        </p:nvSpPr>
        <p:spPr>
          <a:xfrm>
            <a:off x="5077950" y="4429113"/>
            <a:ext cx="974700" cy="2859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"/>
          <p:cNvSpPr/>
          <p:nvPr/>
        </p:nvSpPr>
        <p:spPr>
          <a:xfrm>
            <a:off x="5086626" y="4415373"/>
            <a:ext cx="93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050" lIns="136000" spcFirstLastPara="1" rIns="136000" wrap="square" tIns="68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Noto Sans"/>
              <a:buNone/>
            </a:pPr>
            <a:r>
              <a:rPr i="0" lang="cs" sz="1200" u="none" cap="none" strike="noStrike">
                <a:solidFill>
                  <a:srgbClr val="FFFFFF"/>
                </a:solidFill>
              </a:rPr>
              <a:t>Features</a:t>
            </a:r>
            <a:endParaRPr i="0" sz="1200" u="none" cap="none" strike="noStrike">
              <a:solidFill>
                <a:srgbClr val="000000"/>
              </a:solidFill>
            </a:endParaRPr>
          </a:p>
        </p:txBody>
      </p:sp>
      <p:sp>
        <p:nvSpPr>
          <p:cNvPr id="191" name="Google Shape;191;p17"/>
          <p:cNvSpPr/>
          <p:nvPr/>
        </p:nvSpPr>
        <p:spPr>
          <a:xfrm>
            <a:off x="5218705" y="4772025"/>
            <a:ext cx="7641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Engineered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192" name="Google Shape;192;p17"/>
          <p:cNvSpPr/>
          <p:nvPr/>
        </p:nvSpPr>
        <p:spPr>
          <a:xfrm>
            <a:off x="7115459" y="4452825"/>
            <a:ext cx="974700" cy="2859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7"/>
          <p:cNvSpPr/>
          <p:nvPr/>
        </p:nvSpPr>
        <p:spPr>
          <a:xfrm>
            <a:off x="7084210" y="4452825"/>
            <a:ext cx="10086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050" lIns="136000" spcFirstLastPara="1" rIns="136000" wrap="square" tIns="68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Noto Sans"/>
              <a:buNone/>
            </a:pPr>
            <a:r>
              <a:rPr i="0" lang="cs" sz="1200" u="none" cap="none" strike="noStrike">
                <a:solidFill>
                  <a:srgbClr val="FFFFFF"/>
                </a:solidFill>
              </a:rPr>
              <a:t>Models</a:t>
            </a:r>
            <a:endParaRPr i="0" sz="1200" u="none" cap="none" strike="noStrike">
              <a:solidFill>
                <a:srgbClr val="000000"/>
              </a:solidFill>
            </a:endParaRPr>
          </a:p>
        </p:txBody>
      </p:sp>
      <p:sp>
        <p:nvSpPr>
          <p:cNvPr id="194" name="Google Shape;194;p17"/>
          <p:cNvSpPr/>
          <p:nvPr/>
        </p:nvSpPr>
        <p:spPr>
          <a:xfrm>
            <a:off x="7024682" y="4772025"/>
            <a:ext cx="11880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Trained &amp; Evaluated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cxnSp>
        <p:nvCxnSpPr>
          <p:cNvPr id="195" name="Google Shape;195;p17"/>
          <p:cNvCxnSpPr/>
          <p:nvPr/>
        </p:nvCxnSpPr>
        <p:spPr>
          <a:xfrm>
            <a:off x="6324794" y="4576775"/>
            <a:ext cx="67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Google Shape;196;p17"/>
          <p:cNvCxnSpPr/>
          <p:nvPr/>
        </p:nvCxnSpPr>
        <p:spPr>
          <a:xfrm>
            <a:off x="2155963" y="4572075"/>
            <a:ext cx="67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17"/>
          <p:cNvCxnSpPr/>
          <p:nvPr/>
        </p:nvCxnSpPr>
        <p:spPr>
          <a:xfrm>
            <a:off x="4187475" y="4576775"/>
            <a:ext cx="67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98" name="Google Shape;198;p17" title="Screenshot 2025-06-15 at 2.57.4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050" y="1693347"/>
            <a:ext cx="176999" cy="1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7" title="Screenshot 2025-06-15 at 2.58.23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3608" y="1670750"/>
            <a:ext cx="223750" cy="22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200" name="Google Shape;200;p17" title="Screenshot 2025-06-15 at 2.59.10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3864" y="1638300"/>
            <a:ext cx="276445" cy="28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201" name="Google Shape;201;p17" title="Screenshot 2025-06-15 at 2.59.38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07404" y="1633929"/>
            <a:ext cx="223750" cy="279371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type="title"/>
          </p:nvPr>
        </p:nvSpPr>
        <p:spPr>
          <a:xfrm>
            <a:off x="533400" y="426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/>
              <a:t>Agenda</a:t>
            </a:r>
            <a:endParaRPr b="1" sz="3000"/>
          </a:p>
        </p:txBody>
      </p:sp>
      <p:sp>
        <p:nvSpPr>
          <p:cNvPr id="208" name="Google Shape;208;p18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209" name="Google Shape;209;p18"/>
          <p:cNvSpPr txBox="1"/>
          <p:nvPr/>
        </p:nvSpPr>
        <p:spPr>
          <a:xfrm>
            <a:off x="535625" y="1444850"/>
            <a:ext cx="42780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s" sz="1500"/>
              <a:t>Problem &amp; Context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s" sz="1500"/>
              <a:t>Data Overview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s" sz="1500"/>
              <a:t>Risk Classification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s" sz="1500"/>
              <a:t>Price Prediction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s" sz="1500"/>
              <a:t>Prediction Confidence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s" sz="1500"/>
              <a:t>Company Segments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s" sz="1500"/>
              <a:t>Investment Insights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s" sz="1500"/>
              <a:t>Deployment Plan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s" sz="1500"/>
              <a:t>Recommendations</a:t>
            </a:r>
            <a:endParaRPr sz="1500"/>
          </a:p>
        </p:txBody>
      </p:sp>
      <p:pic>
        <p:nvPicPr>
          <p:cNvPr id="210" name="Google Shape;210;p18" title="Screenshot 2025-06-14 at 9.48.18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900" y="1276350"/>
            <a:ext cx="3695700" cy="369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7800000" dist="1714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9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217" name="Google Shape;217;p19"/>
          <p:cNvSpPr/>
          <p:nvPr/>
        </p:nvSpPr>
        <p:spPr>
          <a:xfrm>
            <a:off x="457200" y="457200"/>
            <a:ext cx="8301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2025"/>
              <a:buFont typeface="Noto Sans"/>
              <a:buNone/>
            </a:pPr>
            <a:r>
              <a:rPr b="1" lang="cs" sz="3025">
                <a:solidFill>
                  <a:srgbClr val="1F2937"/>
                </a:solidFill>
              </a:rPr>
              <a:t>Problem &amp; Context</a:t>
            </a:r>
            <a:endParaRPr i="0" sz="3025" u="none" cap="none" strike="noStrike">
              <a:solidFill>
                <a:srgbClr val="000000"/>
              </a:solidFill>
            </a:endParaRPr>
          </a:p>
        </p:txBody>
      </p:sp>
      <p:sp>
        <p:nvSpPr>
          <p:cNvPr id="218" name="Google Shape;218;p19"/>
          <p:cNvSpPr/>
          <p:nvPr/>
        </p:nvSpPr>
        <p:spPr>
          <a:xfrm>
            <a:off x="457200" y="1466850"/>
            <a:ext cx="3943200" cy="17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9"/>
          <p:cNvSpPr/>
          <p:nvPr/>
        </p:nvSpPr>
        <p:spPr>
          <a:xfrm>
            <a:off x="457200" y="1466850"/>
            <a:ext cx="28500" cy="17022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9"/>
          <p:cNvSpPr/>
          <p:nvPr/>
        </p:nvSpPr>
        <p:spPr>
          <a:xfrm>
            <a:off x="828675" y="1677475"/>
            <a:ext cx="21336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DC2626"/>
              </a:buClr>
              <a:buSzPts val="1125"/>
              <a:buFont typeface="Noto Sans"/>
              <a:buNone/>
            </a:pPr>
            <a:r>
              <a:rPr b="1" i="0" lang="cs" sz="1425" u="none" cap="none" strike="noStrike">
                <a:solidFill>
                  <a:srgbClr val="DC2626"/>
                </a:solidFill>
              </a:rPr>
              <a:t>The </a:t>
            </a:r>
            <a:r>
              <a:rPr b="1" lang="cs" sz="1425">
                <a:solidFill>
                  <a:srgbClr val="DC2626"/>
                </a:solidFill>
              </a:rPr>
              <a:t>Problem</a:t>
            </a:r>
            <a:endParaRPr i="0" sz="1425" u="none" cap="none" strike="noStrike">
              <a:solidFill>
                <a:srgbClr val="000000"/>
              </a:solidFill>
            </a:endParaRPr>
          </a:p>
        </p:txBody>
      </p:sp>
      <p:sp>
        <p:nvSpPr>
          <p:cNvPr id="221" name="Google Shape;221;p19"/>
          <p:cNvSpPr/>
          <p:nvPr/>
        </p:nvSpPr>
        <p:spPr>
          <a:xfrm>
            <a:off x="628650" y="2057441"/>
            <a:ext cx="3672000" cy="9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900"/>
              <a:buFont typeface="Noto Sans"/>
              <a:buNone/>
            </a:pPr>
            <a:r>
              <a:t/>
            </a:r>
            <a:endParaRPr sz="1000">
              <a:solidFill>
                <a:srgbClr val="37415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cs" sz="1000">
                <a:solidFill>
                  <a:schemeClr val="dk1"/>
                </a:solidFill>
              </a:rPr>
              <a:t>Stock investing risk and complexity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cs" sz="1000">
                <a:solidFill>
                  <a:schemeClr val="dk1"/>
                </a:solidFill>
              </a:rPr>
              <a:t>Reliance on manual, subjective analysis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cs" sz="1000">
                <a:solidFill>
                  <a:schemeClr val="dk1"/>
                </a:solidFill>
              </a:rPr>
              <a:t>Businesses need consistent, rapid insights</a:t>
            </a:r>
            <a:endParaRPr sz="10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Clr>
                <a:srgbClr val="374151"/>
              </a:buClr>
              <a:buSzPts val="900"/>
              <a:buFont typeface="Noto Sans"/>
              <a:buNone/>
            </a:pPr>
            <a:r>
              <a:t/>
            </a:r>
            <a:endParaRPr sz="1000">
              <a:solidFill>
                <a:srgbClr val="374151"/>
              </a:solidFill>
            </a:endParaRPr>
          </a:p>
        </p:txBody>
      </p:sp>
      <p:sp>
        <p:nvSpPr>
          <p:cNvPr id="222" name="Google Shape;222;p19"/>
          <p:cNvSpPr/>
          <p:nvPr/>
        </p:nvSpPr>
        <p:spPr>
          <a:xfrm>
            <a:off x="457200" y="3377586"/>
            <a:ext cx="3943200" cy="1771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9"/>
          <p:cNvSpPr/>
          <p:nvPr/>
        </p:nvSpPr>
        <p:spPr>
          <a:xfrm>
            <a:off x="457200" y="3377586"/>
            <a:ext cx="28500" cy="1771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9"/>
          <p:cNvSpPr/>
          <p:nvPr/>
        </p:nvSpPr>
        <p:spPr>
          <a:xfrm>
            <a:off x="685800" y="3588200"/>
            <a:ext cx="16683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563EB"/>
              </a:buClr>
              <a:buSzPts val="1125"/>
              <a:buFont typeface="Noto Sans"/>
              <a:buNone/>
            </a:pPr>
            <a:r>
              <a:rPr b="1" lang="cs" sz="1525">
                <a:solidFill>
                  <a:srgbClr val="2563EB"/>
                </a:solidFill>
              </a:rPr>
              <a:t>Business Goal</a:t>
            </a:r>
            <a:endParaRPr b="1" sz="1525">
              <a:solidFill>
                <a:srgbClr val="2563EB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563EB"/>
              </a:buClr>
              <a:buSzPts val="1125"/>
              <a:buFont typeface="Noto Sans"/>
              <a:buNone/>
            </a:pPr>
            <a:r>
              <a:t/>
            </a:r>
            <a:endParaRPr b="1" sz="1525">
              <a:solidFill>
                <a:srgbClr val="2563EB"/>
              </a:solidFill>
            </a:endParaRPr>
          </a:p>
        </p:txBody>
      </p:sp>
      <p:sp>
        <p:nvSpPr>
          <p:cNvPr id="225" name="Google Shape;225;p19"/>
          <p:cNvSpPr/>
          <p:nvPr/>
        </p:nvSpPr>
        <p:spPr>
          <a:xfrm>
            <a:off x="4743450" y="1466850"/>
            <a:ext cx="3943200" cy="201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9"/>
          <p:cNvSpPr/>
          <p:nvPr/>
        </p:nvSpPr>
        <p:spPr>
          <a:xfrm>
            <a:off x="4743450" y="1466850"/>
            <a:ext cx="28500" cy="20151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9"/>
          <p:cNvSpPr/>
          <p:nvPr/>
        </p:nvSpPr>
        <p:spPr>
          <a:xfrm>
            <a:off x="5097079" y="1677475"/>
            <a:ext cx="24594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125"/>
              <a:buFont typeface="Noto Sans"/>
              <a:buNone/>
            </a:pPr>
            <a:r>
              <a:rPr b="1" i="0" lang="cs" sz="1425" u="none" cap="none" strike="noStrike">
                <a:solidFill>
                  <a:srgbClr val="059669"/>
                </a:solidFill>
              </a:rPr>
              <a:t>Dataset Characteristics</a:t>
            </a:r>
            <a:endParaRPr i="0" sz="1425" u="none" cap="none" strike="noStrike">
              <a:solidFill>
                <a:srgbClr val="000000"/>
              </a:solidFill>
            </a:endParaRPr>
          </a:p>
        </p:txBody>
      </p:sp>
      <p:sp>
        <p:nvSpPr>
          <p:cNvPr id="228" name="Google Shape;228;p19"/>
          <p:cNvSpPr/>
          <p:nvPr/>
        </p:nvSpPr>
        <p:spPr>
          <a:xfrm>
            <a:off x="4914900" y="2057441"/>
            <a:ext cx="1743000" cy="7296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9"/>
          <p:cNvSpPr/>
          <p:nvPr/>
        </p:nvSpPr>
        <p:spPr>
          <a:xfrm>
            <a:off x="5029200" y="2196404"/>
            <a:ext cx="15858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350"/>
              <a:buFont typeface="Noto Sans"/>
              <a:buNone/>
            </a:pPr>
            <a:r>
              <a:rPr b="1" i="0" lang="cs" u="none" cap="none" strike="noStrike">
                <a:solidFill>
                  <a:srgbClr val="059669"/>
                </a:solidFill>
              </a:rPr>
              <a:t>505</a:t>
            </a:r>
            <a:endParaRPr i="0" u="none" cap="none" strike="noStrike">
              <a:solidFill>
                <a:srgbClr val="000000"/>
              </a:solidFill>
            </a:endParaRPr>
          </a:p>
        </p:txBody>
      </p:sp>
      <p:sp>
        <p:nvSpPr>
          <p:cNvPr id="230" name="Google Shape;230;p19"/>
          <p:cNvSpPr/>
          <p:nvPr/>
        </p:nvSpPr>
        <p:spPr>
          <a:xfrm>
            <a:off x="5029200" y="2474329"/>
            <a:ext cx="1585800" cy="17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S&amp;P 500 Companies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231" name="Google Shape;231;p19"/>
          <p:cNvSpPr/>
          <p:nvPr/>
        </p:nvSpPr>
        <p:spPr>
          <a:xfrm>
            <a:off x="6772275" y="2057441"/>
            <a:ext cx="1743000" cy="7296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9"/>
          <p:cNvSpPr/>
          <p:nvPr/>
        </p:nvSpPr>
        <p:spPr>
          <a:xfrm>
            <a:off x="6886575" y="2196404"/>
            <a:ext cx="15858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350"/>
              <a:buFont typeface="Noto Sans"/>
              <a:buNone/>
            </a:pPr>
            <a:r>
              <a:rPr b="1" i="0" lang="cs" sz="1350" u="none" cap="none" strike="noStrike">
                <a:solidFill>
                  <a:srgbClr val="059669"/>
                </a:solidFill>
                <a:latin typeface="Noto Sans"/>
                <a:ea typeface="Noto Sans"/>
                <a:cs typeface="Noto Sans"/>
                <a:sym typeface="Noto Sans"/>
              </a:rPr>
              <a:t>14</a:t>
            </a:r>
            <a:endParaRPr b="0" i="0" sz="13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19"/>
          <p:cNvSpPr/>
          <p:nvPr/>
        </p:nvSpPr>
        <p:spPr>
          <a:xfrm>
            <a:off x="6886575" y="2474329"/>
            <a:ext cx="1585800" cy="17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4B5563"/>
                </a:solidFill>
              </a:rPr>
              <a:t>Financial Features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234" name="Google Shape;234;p19"/>
          <p:cNvSpPr/>
          <p:nvPr/>
        </p:nvSpPr>
        <p:spPr>
          <a:xfrm>
            <a:off x="4914900" y="2925957"/>
            <a:ext cx="36720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374151"/>
                </a:solidFill>
              </a:rPr>
              <a:t>Including price ratios, earnings data, market metrics, and sector information.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235" name="Google Shape;235;p19"/>
          <p:cNvSpPr/>
          <p:nvPr/>
        </p:nvSpPr>
        <p:spPr>
          <a:xfrm>
            <a:off x="4743450" y="3690252"/>
            <a:ext cx="3943200" cy="1181400"/>
          </a:xfrm>
          <a:prstGeom prst="rect">
            <a:avLst/>
          </a:prstGeom>
          <a:solidFill>
            <a:srgbClr val="013B70"/>
          </a:solidFill>
          <a:ln>
            <a:noFill/>
          </a:ln>
          <a:effectLst>
            <a:outerShdw blurRad="57150" rotWithShape="0" algn="bl" dir="5400000" dist="1047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9"/>
          <p:cNvSpPr/>
          <p:nvPr/>
        </p:nvSpPr>
        <p:spPr>
          <a:xfrm>
            <a:off x="5191125" y="3877592"/>
            <a:ext cx="21336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5"/>
              <a:buFont typeface="Noto Sans"/>
              <a:buNone/>
            </a:pPr>
            <a:r>
              <a:rPr b="1" i="0" lang="cs" sz="1425" u="none" cap="none" strike="noStrike">
                <a:solidFill>
                  <a:srgbClr val="FFFFFF"/>
                </a:solidFill>
              </a:rPr>
              <a:t>Success Metrics</a:t>
            </a:r>
            <a:endParaRPr i="0" sz="1425" u="none" cap="none" strike="noStrike">
              <a:solidFill>
                <a:srgbClr val="000000"/>
              </a:solidFill>
            </a:endParaRPr>
          </a:p>
        </p:txBody>
      </p:sp>
      <p:sp>
        <p:nvSpPr>
          <p:cNvPr id="237" name="Google Shape;237;p19"/>
          <p:cNvSpPr/>
          <p:nvPr/>
        </p:nvSpPr>
        <p:spPr>
          <a:xfrm>
            <a:off x="4914900" y="4280843"/>
            <a:ext cx="1195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RMSE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19"/>
          <p:cNvSpPr/>
          <p:nvPr/>
        </p:nvSpPr>
        <p:spPr>
          <a:xfrm>
            <a:off x="4914900" y="4524027"/>
            <a:ext cx="1195500" cy="1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5"/>
              <a:buFont typeface="Noto Sans"/>
              <a:buNone/>
            </a:pPr>
            <a:r>
              <a:rPr b="0" i="0" lang="cs" sz="67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Root Mean Squared Error</a:t>
            </a:r>
            <a:endParaRPr b="0" i="0" sz="67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9"/>
          <p:cNvSpPr/>
          <p:nvPr/>
        </p:nvSpPr>
        <p:spPr>
          <a:xfrm>
            <a:off x="6153141" y="4280843"/>
            <a:ext cx="1195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MAE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19"/>
          <p:cNvSpPr/>
          <p:nvPr/>
        </p:nvSpPr>
        <p:spPr>
          <a:xfrm>
            <a:off x="6153141" y="4524027"/>
            <a:ext cx="1195500" cy="1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5"/>
              <a:buFont typeface="Noto Sans"/>
              <a:buNone/>
            </a:pPr>
            <a:r>
              <a:rPr b="0" i="0" lang="cs" sz="67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Mean Absolute Error</a:t>
            </a:r>
            <a:endParaRPr b="0" i="0" sz="67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9"/>
          <p:cNvSpPr/>
          <p:nvPr/>
        </p:nvSpPr>
        <p:spPr>
          <a:xfrm>
            <a:off x="7391381" y="4280843"/>
            <a:ext cx="1195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R²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7391381" y="4524027"/>
            <a:ext cx="1195500" cy="1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75"/>
              <a:buFont typeface="Noto Sans"/>
              <a:buNone/>
            </a:pPr>
            <a:r>
              <a:rPr b="0" i="0" lang="cs" sz="67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R-squared</a:t>
            </a:r>
            <a:endParaRPr b="0" i="0" sz="67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3" name="Google Shape;243;p19" title="Screenshot 2025-06-15 at 2.53.0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43200" y="1738148"/>
            <a:ext cx="142875" cy="117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9" title="Screenshot 2025-06-15 at 2.55.29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477" y="3877857"/>
            <a:ext cx="179575" cy="20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9" title="Screenshot 2025-06-14 at 9.40.56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3444" y="1674116"/>
            <a:ext cx="178600" cy="191511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246" name="Google Shape;246;p19"/>
          <p:cNvSpPr txBox="1"/>
          <p:nvPr/>
        </p:nvSpPr>
        <p:spPr>
          <a:xfrm>
            <a:off x="533400" y="3891450"/>
            <a:ext cx="3426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cs" sz="1000">
                <a:solidFill>
                  <a:schemeClr val="dk1"/>
                </a:solidFill>
              </a:rPr>
              <a:t>Stock investing risk and complexity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cs" sz="1000">
                <a:solidFill>
                  <a:schemeClr val="dk1"/>
                </a:solidFill>
              </a:rPr>
              <a:t>Reliance on manual, subjective analysis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cs" sz="1000">
                <a:solidFill>
                  <a:schemeClr val="dk1"/>
                </a:solidFill>
              </a:rPr>
              <a:t>Businesses need consistent, rapid insights</a:t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idx="2" type="body"/>
          </p:nvPr>
        </p:nvSpPr>
        <p:spPr>
          <a:xfrm>
            <a:off x="1217600" y="1936375"/>
            <a:ext cx="3387600" cy="249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  </a:t>
            </a:r>
            <a:r>
              <a:rPr b="1" lang="cs" sz="1500">
                <a:solidFill>
                  <a:schemeClr val="dk1"/>
                </a:solidFill>
              </a:rPr>
              <a:t>Preprocessing Steps</a:t>
            </a:r>
            <a:r>
              <a:rPr lang="cs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243500" lvl="1" marL="450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cs" sz="1000">
                <a:solidFill>
                  <a:schemeClr val="dk1"/>
                </a:solidFill>
              </a:rPr>
              <a:t>Handle missing values with forward fill and dropna.</a:t>
            </a:r>
            <a:endParaRPr sz="1000">
              <a:solidFill>
                <a:schemeClr val="dk1"/>
              </a:solidFill>
            </a:endParaRPr>
          </a:p>
          <a:p>
            <a:pPr indent="-243500" lvl="1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cs" sz="1000">
                <a:solidFill>
                  <a:schemeClr val="dk1"/>
                </a:solidFill>
              </a:rPr>
              <a:t>Encode categorical variables (Sector, SEC Filings).</a:t>
            </a:r>
            <a:endParaRPr sz="1000">
              <a:solidFill>
                <a:schemeClr val="dk1"/>
              </a:solidFill>
            </a:endParaRPr>
          </a:p>
          <a:p>
            <a:pPr indent="-243500" lvl="1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cs" sz="1000">
                <a:solidFill>
                  <a:schemeClr val="dk1"/>
                </a:solidFill>
              </a:rPr>
              <a:t>Normalize features with MinMaxScaler.</a:t>
            </a:r>
            <a:endParaRPr sz="1000">
              <a:solidFill>
                <a:schemeClr val="dk1"/>
              </a:solidFill>
            </a:endParaRPr>
          </a:p>
          <a:p>
            <a:pPr indent="-243500" lvl="1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cs" sz="1000">
                <a:solidFill>
                  <a:schemeClr val="dk1"/>
                </a:solidFill>
              </a:rPr>
              <a:t>Engineer new features.</a:t>
            </a:r>
            <a:endParaRPr sz="1000">
              <a:solidFill>
                <a:schemeClr val="dk1"/>
              </a:solidFill>
            </a:endParaRPr>
          </a:p>
          <a:p>
            <a:pPr indent="0" lvl="0" marL="450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cs" sz="1500">
                <a:solidFill>
                  <a:schemeClr val="dk1"/>
                </a:solidFill>
              </a:rPr>
              <a:t>Data Split</a:t>
            </a:r>
            <a:r>
              <a:rPr lang="cs" sz="1500">
                <a:solidFill>
                  <a:schemeClr val="dk1"/>
                </a:solidFill>
              </a:rPr>
              <a:t>: 70% Training, 15% Validation, 15% Test.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253" name="Google Shape;253;p20"/>
          <p:cNvSpPr txBox="1"/>
          <p:nvPr>
            <p:ph type="title"/>
          </p:nvPr>
        </p:nvSpPr>
        <p:spPr>
          <a:xfrm>
            <a:off x="685800" y="3810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1"/>
                </a:solidFill>
              </a:rPr>
              <a:t>Dataset Overview &amp; Exploratory Data Analysis (EDA)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54" name="Google Shape;254;p20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000"/>
              <a:buFont typeface="Arial"/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pic>
        <p:nvPicPr>
          <p:cNvPr id="255" name="Google Shape;255;p20" title="Screenshot 2025-06-14 at 10.00.12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250" y="3499400"/>
            <a:ext cx="3240002" cy="216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700000" dist="123825">
              <a:srgbClr val="000000">
                <a:alpha val="28000"/>
              </a:srgbClr>
            </a:outerShdw>
          </a:effectLst>
        </p:spPr>
      </p:pic>
      <p:pic>
        <p:nvPicPr>
          <p:cNvPr id="256" name="Google Shape;256;p20" title="Screenshot 2025-06-20 at 10.32.21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6800" y="959400"/>
            <a:ext cx="3240003" cy="21600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80000" dist="133350">
              <a:srgbClr val="999999">
                <a:alpha val="50000"/>
              </a:srgbClr>
            </a:outerShdw>
          </a:effectLst>
        </p:spPr>
      </p:pic>
      <p:sp>
        <p:nvSpPr>
          <p:cNvPr id="257" name="Google Shape;257;p20"/>
          <p:cNvSpPr/>
          <p:nvPr/>
        </p:nvSpPr>
        <p:spPr>
          <a:xfrm>
            <a:off x="1107475" y="4304925"/>
            <a:ext cx="3497700" cy="1426800"/>
          </a:xfrm>
          <a:prstGeom prst="rect">
            <a:avLst/>
          </a:prstGeom>
          <a:solidFill>
            <a:srgbClr val="013B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0"/>
          <p:cNvSpPr/>
          <p:nvPr/>
        </p:nvSpPr>
        <p:spPr>
          <a:xfrm>
            <a:off x="1159714" y="4483125"/>
            <a:ext cx="2133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5"/>
              <a:buFont typeface="Noto Sans"/>
              <a:buNone/>
            </a:pPr>
            <a:r>
              <a:rPr b="1" i="0" lang="cs" sz="1525" u="none" cap="none" strike="noStrike">
                <a:solidFill>
                  <a:srgbClr val="FFFFFF"/>
                </a:solidFill>
              </a:rPr>
              <a:t> Key Metrics</a:t>
            </a:r>
            <a:endParaRPr i="0" sz="1525" u="none" cap="none" strike="noStrike">
              <a:solidFill>
                <a:srgbClr val="000000"/>
              </a:solidFill>
            </a:endParaRPr>
          </a:p>
        </p:txBody>
      </p:sp>
      <p:sp>
        <p:nvSpPr>
          <p:cNvPr id="259" name="Google Shape;259;p20"/>
          <p:cNvSpPr/>
          <p:nvPr/>
        </p:nvSpPr>
        <p:spPr>
          <a:xfrm>
            <a:off x="1233974" y="4942102"/>
            <a:ext cx="32571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100">
                <a:solidFill>
                  <a:schemeClr val="lt1"/>
                </a:solidFill>
              </a:rPr>
              <a:t>EPS, P/E Ratio, Dividend Yield, Market Cap.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cs" sz="1100">
                <a:solidFill>
                  <a:schemeClr val="lt1"/>
                </a:solidFill>
              </a:rPr>
              <a:t>Challenges</a:t>
            </a:r>
            <a:r>
              <a:rPr lang="cs" sz="1100">
                <a:solidFill>
                  <a:schemeClr val="lt1"/>
                </a:solidFill>
              </a:rPr>
              <a:t>: Missing values in Price/Earnings (2), Price/Book (8); required feature scaling and categorical encoding.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788"/>
              <a:buFont typeface="Noto Sans"/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/>
          <p:nvPr/>
        </p:nvSpPr>
        <p:spPr>
          <a:xfrm>
            <a:off x="457200" y="609600"/>
            <a:ext cx="83010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1F2937"/>
              </a:buClr>
              <a:buSzPts val="2025"/>
              <a:buFont typeface="Noto Sans"/>
              <a:buNone/>
            </a:pPr>
            <a:r>
              <a:rPr b="1" i="0" lang="cs" sz="3000" u="none" cap="none" strike="noStrike">
                <a:solidFill>
                  <a:srgbClr val="1F2937"/>
                </a:solidFill>
              </a:rPr>
              <a:t>What is Financial Risk? Our Classification Criteria</a:t>
            </a:r>
            <a:endParaRPr i="0" sz="3000" u="none" cap="none" strike="noStrike">
              <a:solidFill>
                <a:schemeClr val="dk1"/>
              </a:solidFill>
            </a:endParaRPr>
          </a:p>
        </p:txBody>
      </p:sp>
      <p:pic>
        <p:nvPicPr>
          <p:cNvPr id="266" name="Google Shape;266;p21" title="Screenshot 2025-06-21 at 12.40.03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2325" y="1194925"/>
            <a:ext cx="3240000" cy="2159999"/>
          </a:xfrm>
          <a:prstGeom prst="rect">
            <a:avLst/>
          </a:prstGeom>
          <a:noFill/>
          <a:ln>
            <a:noFill/>
          </a:ln>
          <a:effectLst>
            <a:outerShdw blurRad="257175" rotWithShape="0" algn="bl" dir="5400000" dist="95250">
              <a:srgbClr val="000000">
                <a:alpha val="50000"/>
              </a:srgbClr>
            </a:outerShdw>
          </a:effectLst>
        </p:spPr>
      </p:pic>
      <p:pic>
        <p:nvPicPr>
          <p:cNvPr id="267" name="Google Shape;267;p21" title="Screenshot 2025-06-21 at 12.38.10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2325" y="3583285"/>
            <a:ext cx="3240001" cy="2160000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5400000" dist="152400">
              <a:srgbClr val="000000">
                <a:alpha val="50000"/>
              </a:srgbClr>
            </a:outerShdw>
          </a:effectLst>
        </p:spPr>
      </p:pic>
      <p:sp>
        <p:nvSpPr>
          <p:cNvPr id="268" name="Google Shape;268;p21"/>
          <p:cNvSpPr/>
          <p:nvPr/>
        </p:nvSpPr>
        <p:spPr>
          <a:xfrm>
            <a:off x="827750" y="1743625"/>
            <a:ext cx="3943200" cy="199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1"/>
          <p:cNvSpPr/>
          <p:nvPr/>
        </p:nvSpPr>
        <p:spPr>
          <a:xfrm>
            <a:off x="827750" y="1743625"/>
            <a:ext cx="28500" cy="19977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1"/>
          <p:cNvSpPr/>
          <p:nvPr/>
        </p:nvSpPr>
        <p:spPr>
          <a:xfrm>
            <a:off x="1199225" y="1956118"/>
            <a:ext cx="11457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D97706"/>
              </a:buClr>
              <a:buSzPts val="1125"/>
              <a:buFont typeface="Noto Sans"/>
              <a:buNone/>
            </a:pPr>
            <a:r>
              <a:rPr b="1" i="0" lang="cs" sz="1125" u="none" cap="none" strike="noStrike">
                <a:solidFill>
                  <a:srgbClr val="D97706"/>
                </a:solidFill>
                <a:latin typeface="Noto Sans"/>
                <a:ea typeface="Noto Sans"/>
                <a:cs typeface="Noto Sans"/>
                <a:sym typeface="Noto Sans"/>
              </a:rPr>
              <a:t>Risk Categories</a:t>
            </a:r>
            <a:endParaRPr b="0" i="0" sz="112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1"/>
          <p:cNvSpPr/>
          <p:nvPr/>
        </p:nvSpPr>
        <p:spPr>
          <a:xfrm>
            <a:off x="999200" y="2339482"/>
            <a:ext cx="3600600" cy="350700"/>
          </a:xfrm>
          <a:prstGeom prst="rect">
            <a:avLst/>
          </a:prstGeom>
          <a:solidFill>
            <a:srgbClr val="FE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/>
          <p:nvPr/>
        </p:nvSpPr>
        <p:spPr>
          <a:xfrm>
            <a:off x="1056350" y="2409582"/>
            <a:ext cx="5952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DC2626"/>
              </a:buClr>
              <a:buSzPts val="900"/>
              <a:buFont typeface="Noto Sans"/>
              <a:buNone/>
            </a:pPr>
            <a:r>
              <a:rPr b="1" i="0" lang="cs" sz="900" u="none" cap="none" strike="noStrike">
                <a:solidFill>
                  <a:srgbClr val="DC2626"/>
                </a:solidFill>
                <a:latin typeface="Noto Sans"/>
                <a:ea typeface="Noto Sans"/>
                <a:cs typeface="Noto Sans"/>
                <a:sym typeface="Noto Sans"/>
              </a:rPr>
              <a:t>High Risk</a:t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1"/>
          <p:cNvSpPr/>
          <p:nvPr/>
        </p:nvSpPr>
        <p:spPr>
          <a:xfrm>
            <a:off x="999200" y="2760086"/>
            <a:ext cx="3600600" cy="3507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/>
          <p:nvPr/>
        </p:nvSpPr>
        <p:spPr>
          <a:xfrm>
            <a:off x="1056350" y="2830187"/>
            <a:ext cx="7914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D97706"/>
              </a:buClr>
              <a:buSzPts val="900"/>
              <a:buFont typeface="Noto Sans"/>
              <a:buNone/>
            </a:pPr>
            <a:r>
              <a:rPr b="1" i="0" lang="cs" sz="900" u="none" cap="none" strike="noStrike">
                <a:solidFill>
                  <a:srgbClr val="D97706"/>
                </a:solidFill>
                <a:latin typeface="Noto Sans"/>
                <a:ea typeface="Noto Sans"/>
                <a:cs typeface="Noto Sans"/>
                <a:sym typeface="Noto Sans"/>
              </a:rPr>
              <a:t>Medium Risk</a:t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21"/>
          <p:cNvSpPr/>
          <p:nvPr/>
        </p:nvSpPr>
        <p:spPr>
          <a:xfrm>
            <a:off x="999200" y="3180691"/>
            <a:ext cx="3600600" cy="3507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1"/>
          <p:cNvSpPr/>
          <p:nvPr/>
        </p:nvSpPr>
        <p:spPr>
          <a:xfrm>
            <a:off x="1056350" y="3250792"/>
            <a:ext cx="5568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900"/>
              <a:buFont typeface="Noto Sans"/>
              <a:buNone/>
            </a:pPr>
            <a:r>
              <a:rPr b="1" i="0" lang="cs" sz="900" u="none" cap="none" strike="noStrike">
                <a:solidFill>
                  <a:srgbClr val="059669"/>
                </a:solidFill>
                <a:latin typeface="Noto Sans"/>
                <a:ea typeface="Noto Sans"/>
                <a:cs typeface="Noto Sans"/>
                <a:sym typeface="Noto Sans"/>
              </a:rPr>
              <a:t>Low Risk</a:t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1"/>
          <p:cNvSpPr/>
          <p:nvPr/>
        </p:nvSpPr>
        <p:spPr>
          <a:xfrm>
            <a:off x="827750" y="3951800"/>
            <a:ext cx="3943200" cy="147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/>
          <p:nvPr/>
        </p:nvSpPr>
        <p:spPr>
          <a:xfrm>
            <a:off x="827750" y="3951800"/>
            <a:ext cx="28500" cy="14724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/>
          <p:nvPr/>
        </p:nvSpPr>
        <p:spPr>
          <a:xfrm>
            <a:off x="1217084" y="4164293"/>
            <a:ext cx="13413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B82F6"/>
              </a:buClr>
              <a:buSzPts val="1125"/>
              <a:buFont typeface="Noto Sans"/>
              <a:buNone/>
            </a:pPr>
            <a:r>
              <a:rPr b="1" i="0" lang="cs" sz="1125" u="none" cap="none" strike="noStrike">
                <a:solidFill>
                  <a:srgbClr val="3B82F6"/>
                </a:solidFill>
                <a:latin typeface="Noto Sans"/>
                <a:ea typeface="Noto Sans"/>
                <a:cs typeface="Noto Sans"/>
                <a:sym typeface="Noto Sans"/>
              </a:rPr>
              <a:t>Key Achievements</a:t>
            </a:r>
            <a:endParaRPr b="0" i="0" sz="112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21"/>
          <p:cNvSpPr/>
          <p:nvPr/>
        </p:nvSpPr>
        <p:spPr>
          <a:xfrm>
            <a:off x="1156363" y="4547656"/>
            <a:ext cx="1917000" cy="1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374151"/>
                </a:solidFill>
                <a:latin typeface="Noto Sans"/>
                <a:ea typeface="Noto Sans"/>
                <a:cs typeface="Noto Sans"/>
                <a:sym typeface="Noto Sans"/>
              </a:rPr>
              <a:t>97-98% classification accuracy achieved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1"/>
          <p:cNvSpPr/>
          <p:nvPr/>
        </p:nvSpPr>
        <p:spPr>
          <a:xfrm>
            <a:off x="1156363" y="4793009"/>
            <a:ext cx="2099400" cy="1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374151"/>
                </a:solidFill>
                <a:latin typeface="Noto Sans"/>
                <a:ea typeface="Noto Sans"/>
                <a:cs typeface="Noto Sans"/>
                <a:sym typeface="Noto Sans"/>
              </a:rPr>
              <a:t>Perfect precision for high-risk identification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21"/>
          <p:cNvSpPr/>
          <p:nvPr/>
        </p:nvSpPr>
        <p:spPr>
          <a:xfrm>
            <a:off x="1156363" y="5038362"/>
            <a:ext cx="2007900" cy="1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374151"/>
                </a:solidFill>
                <a:latin typeface="Noto Sans"/>
                <a:ea typeface="Noto Sans"/>
                <a:cs typeface="Noto Sans"/>
                <a:sym typeface="Noto Sans"/>
              </a:rPr>
              <a:t>Robust model validation on S&amp;P 500 data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3" name="Google Shape;283;p21" title="Screenshot 2025-06-21 at 12.54.58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4417" y="1981768"/>
            <a:ext cx="145700" cy="177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1" title="Screenshot 2025-06-21 at 12.55.53 A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9775" y="4183670"/>
            <a:ext cx="195000" cy="19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285" name="Google Shape;285;p21" title="Screenshot 2025-06-21 at 12.56.37 A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04425" y="4528222"/>
            <a:ext cx="145700" cy="185906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286" name="Google Shape;286;p21" title="Screenshot 2025-06-21 at 12.56.37 A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94157" y="4799533"/>
            <a:ext cx="145700" cy="185906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287" name="Google Shape;287;p21" title="Screenshot 2025-06-21 at 12.56.37 A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04425" y="5028309"/>
            <a:ext cx="145700" cy="185906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2"/>
          <p:cNvSpPr/>
          <p:nvPr/>
        </p:nvSpPr>
        <p:spPr>
          <a:xfrm>
            <a:off x="457200" y="1085850"/>
            <a:ext cx="2590800" cy="2057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EF44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2"/>
          <p:cNvSpPr/>
          <p:nvPr/>
        </p:nvSpPr>
        <p:spPr>
          <a:xfrm>
            <a:off x="1523991" y="1314450"/>
            <a:ext cx="457200" cy="4572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2"/>
          <p:cNvSpPr txBox="1"/>
          <p:nvPr>
            <p:ph type="title"/>
          </p:nvPr>
        </p:nvSpPr>
        <p:spPr>
          <a:xfrm>
            <a:off x="533400" y="76200"/>
            <a:ext cx="86106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2"/>
                </a:solidFill>
              </a:rPr>
              <a:t>Risk Classification Models (Rule-Based &amp; Quantile</a:t>
            </a:r>
            <a:endParaRPr b="1" sz="3000">
              <a:solidFill>
                <a:schemeClr val="dk2"/>
              </a:solidFill>
            </a:endParaRPr>
          </a:p>
        </p:txBody>
      </p:sp>
      <p:sp>
        <p:nvSpPr>
          <p:cNvPr id="296" name="Google Shape;296;p22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pic>
        <p:nvPicPr>
          <p:cNvPr id="297" name="Google Shape;297;p22" title="Screenshot 2025-06-20 at 11.47.2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109" y="1441000"/>
            <a:ext cx="219675" cy="21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2" title="Screenshot 2025-06-20 at 11.56.18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1450" y="2304705"/>
            <a:ext cx="121000" cy="13065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299" name="Google Shape;299;p22" title="Screenshot 2025-06-20 at 11.56.18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1450" y="2512636"/>
            <a:ext cx="121000" cy="13065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300" name="Google Shape;300;p22" title="Screenshot 2025-06-20 at 11.56.18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1450" y="2746583"/>
            <a:ext cx="121000" cy="13065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301" name="Google Shape;301;p22"/>
          <p:cNvSpPr/>
          <p:nvPr/>
        </p:nvSpPr>
        <p:spPr>
          <a:xfrm>
            <a:off x="685800" y="1885950"/>
            <a:ext cx="22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DC2626"/>
              </a:buClr>
              <a:buSzPts val="1350"/>
              <a:buFont typeface="Noto Sans"/>
              <a:buNone/>
            </a:pPr>
            <a:r>
              <a:rPr b="1" i="0" lang="cs" sz="1500" u="none" cap="none" strike="noStrike">
                <a:solidFill>
                  <a:srgbClr val="DC2626"/>
                </a:solidFill>
              </a:rPr>
              <a:t>HIGH RISK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sp>
        <p:nvSpPr>
          <p:cNvPr id="302" name="Google Shape;302;p22"/>
          <p:cNvSpPr/>
          <p:nvPr/>
        </p:nvSpPr>
        <p:spPr>
          <a:xfrm>
            <a:off x="1162050" y="2286000"/>
            <a:ext cx="11670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000000"/>
                </a:solidFill>
              </a:rPr>
              <a:t>Earnings/Share &lt; 1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303" name="Google Shape;303;p22"/>
          <p:cNvSpPr/>
          <p:nvPr/>
        </p:nvSpPr>
        <p:spPr>
          <a:xfrm>
            <a:off x="1162050" y="2514600"/>
            <a:ext cx="11922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000000"/>
                </a:solidFill>
              </a:rPr>
              <a:t>Price/Earnings &gt; 40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304" name="Google Shape;304;p22"/>
          <p:cNvSpPr/>
          <p:nvPr/>
        </p:nvSpPr>
        <p:spPr>
          <a:xfrm>
            <a:off x="1162050" y="2743200"/>
            <a:ext cx="12798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i="0" lang="cs" sz="1000" u="none" cap="none" strike="noStrike">
                <a:solidFill>
                  <a:srgbClr val="000000"/>
                </a:solidFill>
              </a:rPr>
              <a:t>Dividend Yield &lt; 0.01</a:t>
            </a:r>
            <a:endParaRPr i="0" sz="1000" u="none" cap="none" strike="noStrike">
              <a:solidFill>
                <a:srgbClr val="000000"/>
              </a:solidFill>
            </a:endParaRPr>
          </a:p>
        </p:txBody>
      </p:sp>
      <p:sp>
        <p:nvSpPr>
          <p:cNvPr id="305" name="Google Shape;305;p22"/>
          <p:cNvSpPr/>
          <p:nvPr/>
        </p:nvSpPr>
        <p:spPr>
          <a:xfrm>
            <a:off x="3276581" y="1085850"/>
            <a:ext cx="2590800" cy="2057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59E0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2"/>
          <p:cNvSpPr/>
          <p:nvPr/>
        </p:nvSpPr>
        <p:spPr>
          <a:xfrm>
            <a:off x="4343372" y="1314450"/>
            <a:ext cx="457200" cy="4572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2"/>
          <p:cNvSpPr/>
          <p:nvPr/>
        </p:nvSpPr>
        <p:spPr>
          <a:xfrm>
            <a:off x="3505181" y="1885950"/>
            <a:ext cx="22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D97706"/>
              </a:buClr>
              <a:buSzPts val="1350"/>
              <a:buFont typeface="Noto Sans"/>
              <a:buNone/>
            </a:pPr>
            <a:r>
              <a:rPr b="1" i="0" lang="cs" sz="1350" u="none" cap="none" strike="noStrike">
                <a:solidFill>
                  <a:srgbClr val="D97706"/>
                </a:solidFill>
                <a:latin typeface="Noto Sans"/>
                <a:ea typeface="Noto Sans"/>
                <a:cs typeface="Noto Sans"/>
                <a:sym typeface="Noto Sans"/>
              </a:rPr>
              <a:t>MEDIUM RISK</a:t>
            </a:r>
            <a:endParaRPr b="0" i="0" sz="13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2"/>
          <p:cNvSpPr/>
          <p:nvPr/>
        </p:nvSpPr>
        <p:spPr>
          <a:xfrm>
            <a:off x="3971552" y="2219670"/>
            <a:ext cx="13122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Earnings/Share &lt; 3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22"/>
          <p:cNvSpPr/>
          <p:nvPr/>
        </p:nvSpPr>
        <p:spPr>
          <a:xfrm>
            <a:off x="3971552" y="2448270"/>
            <a:ext cx="13407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Price/Earnings &gt; 25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2"/>
          <p:cNvSpPr/>
          <p:nvPr/>
        </p:nvSpPr>
        <p:spPr>
          <a:xfrm>
            <a:off x="3971552" y="2676870"/>
            <a:ext cx="14001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Moderate indicators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22"/>
          <p:cNvSpPr/>
          <p:nvPr/>
        </p:nvSpPr>
        <p:spPr>
          <a:xfrm>
            <a:off x="6095991" y="1085850"/>
            <a:ext cx="2590800" cy="2057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2"/>
          <p:cNvSpPr/>
          <p:nvPr/>
        </p:nvSpPr>
        <p:spPr>
          <a:xfrm>
            <a:off x="7162781" y="1314450"/>
            <a:ext cx="457200" cy="4572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2"/>
          <p:cNvSpPr/>
          <p:nvPr/>
        </p:nvSpPr>
        <p:spPr>
          <a:xfrm>
            <a:off x="6324591" y="1885950"/>
            <a:ext cx="22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350"/>
              <a:buFont typeface="Noto Sans"/>
              <a:buNone/>
            </a:pPr>
            <a:r>
              <a:rPr b="1" i="0" lang="cs" sz="1500" u="none" cap="none" strike="noStrike">
                <a:solidFill>
                  <a:srgbClr val="059669"/>
                </a:solidFill>
              </a:rPr>
              <a:t>LOW RISK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sp>
        <p:nvSpPr>
          <p:cNvPr id="314" name="Google Shape;314;p22"/>
          <p:cNvSpPr/>
          <p:nvPr/>
        </p:nvSpPr>
        <p:spPr>
          <a:xfrm>
            <a:off x="6858004" y="2228850"/>
            <a:ext cx="14826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Earnings/Share ≥ 3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22"/>
          <p:cNvSpPr/>
          <p:nvPr/>
        </p:nvSpPr>
        <p:spPr>
          <a:xfrm>
            <a:off x="6858004" y="2457450"/>
            <a:ext cx="15132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Price/Earnings ≤ 25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22"/>
          <p:cNvSpPr/>
          <p:nvPr/>
        </p:nvSpPr>
        <p:spPr>
          <a:xfrm>
            <a:off x="6858004" y="2686050"/>
            <a:ext cx="15813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Noto Sans"/>
              <a:buNone/>
            </a:pPr>
            <a:r>
              <a:rPr b="0" i="0" lang="cs" sz="1000" u="none" cap="none" strike="noStrike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Strong fundamentals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22"/>
          <p:cNvSpPr/>
          <p:nvPr/>
        </p:nvSpPr>
        <p:spPr>
          <a:xfrm>
            <a:off x="481725" y="3845700"/>
            <a:ext cx="4000500" cy="140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2"/>
          <p:cNvSpPr txBox="1"/>
          <p:nvPr/>
        </p:nvSpPr>
        <p:spPr>
          <a:xfrm>
            <a:off x="981975" y="4348325"/>
            <a:ext cx="3260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1000">
                <a:solidFill>
                  <a:srgbClr val="374151"/>
                </a:solidFill>
              </a:rPr>
              <a:t>Our classification system uses fundamental financial metrics to categorize investment risk,enabling data-driven decision making for portfolio management.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319" name="Google Shape;319;p22" title="Screenshot 2025-06-20 at 11.47.20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7809" y="1417696"/>
            <a:ext cx="171450" cy="236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2" title="Screenshot 2025-06-20 at 11.52.23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7225" y="2683825"/>
            <a:ext cx="136754" cy="14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2" title="Screenshot 2025-06-20 at 11.52.23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7225" y="2448275"/>
            <a:ext cx="136754" cy="14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2" title="Screenshot 2025-06-20 at 11.52.23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7225" y="2219675"/>
            <a:ext cx="136754" cy="14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2" title="Screenshot 2025-06-20 at 11.50.04 P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87675" y="2231999"/>
            <a:ext cx="145700" cy="13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2" title="Screenshot 2025-06-20 at 11.50.04 P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87675" y="2485949"/>
            <a:ext cx="145700" cy="13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2" title="Screenshot 2025-06-20 at 11.50.04 P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93056" y="2709361"/>
            <a:ext cx="145700" cy="13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2" title="Screenshot 2025-06-20 at 11.47.10 PM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60721" y="1446921"/>
            <a:ext cx="275096" cy="211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2" title="Screenshot 2025-06-21 at 1.23.10 AM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2163" y="4005450"/>
            <a:ext cx="219675" cy="267287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2"/>
          <p:cNvSpPr/>
          <p:nvPr/>
        </p:nvSpPr>
        <p:spPr>
          <a:xfrm>
            <a:off x="1011309" y="4051650"/>
            <a:ext cx="15813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B82F6"/>
              </a:buClr>
              <a:buSzPts val="1013"/>
              <a:buFont typeface="Noto Sans"/>
              <a:buNone/>
            </a:pPr>
            <a:r>
              <a:rPr b="1" i="0" lang="cs" sz="1500" u="none" cap="none" strike="noStrike">
                <a:solidFill>
                  <a:srgbClr val="3B82F6"/>
                </a:solidFill>
              </a:rPr>
              <a:t>Key Insight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pic>
        <p:nvPicPr>
          <p:cNvPr id="329" name="Google Shape;329;p22" title="Screenshot 2025-06-21 at 1.26.20 AM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48302" y="3856650"/>
            <a:ext cx="3833698" cy="140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"/>
          <p:cNvSpPr txBox="1"/>
          <p:nvPr>
            <p:ph type="title"/>
          </p:nvPr>
        </p:nvSpPr>
        <p:spPr>
          <a:xfrm>
            <a:off x="533400" y="76200"/>
            <a:ext cx="7772400" cy="114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3000">
                <a:solidFill>
                  <a:schemeClr val="dk2"/>
                </a:solidFill>
              </a:rPr>
              <a:t>Model Performance</a:t>
            </a:r>
            <a:endParaRPr b="1" sz="3000">
              <a:solidFill>
                <a:schemeClr val="dk2"/>
              </a:solidFill>
            </a:endParaRPr>
          </a:p>
        </p:txBody>
      </p:sp>
      <p:sp>
        <p:nvSpPr>
          <p:cNvPr id="336" name="Google Shape;336;p23"/>
          <p:cNvSpPr txBox="1"/>
          <p:nvPr>
            <p:ph idx="12" type="sldNum"/>
          </p:nvPr>
        </p:nvSpPr>
        <p:spPr>
          <a:xfrm>
            <a:off x="6858000" y="6629400"/>
            <a:ext cx="2133600" cy="13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  <p:sp>
        <p:nvSpPr>
          <p:cNvPr id="337" name="Google Shape;337;p23"/>
          <p:cNvSpPr/>
          <p:nvPr/>
        </p:nvSpPr>
        <p:spPr>
          <a:xfrm>
            <a:off x="269875" y="3219450"/>
            <a:ext cx="3943200" cy="12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3"/>
          <p:cNvSpPr/>
          <p:nvPr/>
        </p:nvSpPr>
        <p:spPr>
          <a:xfrm>
            <a:off x="488950" y="3392675"/>
            <a:ext cx="22764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B82F6"/>
              </a:buClr>
              <a:buSzPts val="1125"/>
              <a:buFont typeface="Noto Sans"/>
              <a:buNone/>
            </a:pPr>
            <a:r>
              <a:rPr b="1" i="0" lang="cs" sz="1525" u="none" cap="none" strike="noStrike">
                <a:solidFill>
                  <a:schemeClr val="dk2"/>
                </a:solidFill>
              </a:rPr>
              <a:t>Overall Performance</a:t>
            </a:r>
            <a:endParaRPr i="0" sz="1525" u="none" cap="none" strike="noStrike">
              <a:solidFill>
                <a:schemeClr val="dk2"/>
              </a:solidFill>
            </a:endParaRPr>
          </a:p>
        </p:txBody>
      </p:sp>
      <p:sp>
        <p:nvSpPr>
          <p:cNvPr id="339" name="Google Shape;339;p23"/>
          <p:cNvSpPr/>
          <p:nvPr/>
        </p:nvSpPr>
        <p:spPr>
          <a:xfrm>
            <a:off x="441325" y="3705225"/>
            <a:ext cx="1123800" cy="6288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3"/>
          <p:cNvSpPr/>
          <p:nvPr/>
        </p:nvSpPr>
        <p:spPr>
          <a:xfrm>
            <a:off x="555625" y="3819525"/>
            <a:ext cx="966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687"/>
              <a:buFont typeface="Noto Sans"/>
              <a:buNone/>
            </a:pPr>
            <a:r>
              <a:rPr b="1" i="0" lang="cs" sz="1687" u="none" cap="none" strike="noStrike">
                <a:solidFill>
                  <a:srgbClr val="059669"/>
                </a:solidFill>
              </a:rPr>
              <a:t>9</a:t>
            </a:r>
            <a:r>
              <a:rPr b="1" lang="cs" sz="1687">
                <a:solidFill>
                  <a:srgbClr val="059669"/>
                </a:solidFill>
              </a:rPr>
              <a:t>9</a:t>
            </a:r>
            <a:r>
              <a:rPr b="1" i="0" lang="cs" sz="1687" u="none" cap="none" strike="noStrike">
                <a:solidFill>
                  <a:srgbClr val="059669"/>
                </a:solidFill>
              </a:rPr>
              <a:t>%</a:t>
            </a:r>
            <a:endParaRPr i="0" sz="1687" u="none" cap="none" strike="noStrike">
              <a:solidFill>
                <a:schemeClr val="dk1"/>
              </a:solidFill>
            </a:endParaRPr>
          </a:p>
        </p:txBody>
      </p:sp>
      <p:sp>
        <p:nvSpPr>
          <p:cNvPr id="341" name="Google Shape;341;p23"/>
          <p:cNvSpPr/>
          <p:nvPr/>
        </p:nvSpPr>
        <p:spPr>
          <a:xfrm>
            <a:off x="555625" y="4076700"/>
            <a:ext cx="966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788" u="none" cap="none" strike="noStrike">
                <a:solidFill>
                  <a:srgbClr val="4B5563"/>
                </a:solidFill>
              </a:rPr>
              <a:t>Accuracy</a:t>
            </a:r>
            <a:endParaRPr i="0" sz="788" u="none" cap="none" strike="noStrike">
              <a:solidFill>
                <a:schemeClr val="dk1"/>
              </a:solidFill>
            </a:endParaRPr>
          </a:p>
        </p:txBody>
      </p:sp>
      <p:sp>
        <p:nvSpPr>
          <p:cNvPr id="342" name="Google Shape;342;p23"/>
          <p:cNvSpPr/>
          <p:nvPr/>
        </p:nvSpPr>
        <p:spPr>
          <a:xfrm>
            <a:off x="1679566" y="3705225"/>
            <a:ext cx="1123800" cy="6288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3"/>
          <p:cNvSpPr/>
          <p:nvPr/>
        </p:nvSpPr>
        <p:spPr>
          <a:xfrm>
            <a:off x="1793866" y="3819525"/>
            <a:ext cx="966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687"/>
              <a:buFont typeface="Noto Sans"/>
              <a:buNone/>
            </a:pPr>
            <a:r>
              <a:rPr b="1" i="0" lang="cs" sz="1687" u="none" cap="none" strike="noStrike">
                <a:solidFill>
                  <a:srgbClr val="059669"/>
                </a:solidFill>
              </a:rPr>
              <a:t>0.</a:t>
            </a:r>
            <a:r>
              <a:rPr b="1" lang="cs" sz="1687">
                <a:solidFill>
                  <a:srgbClr val="059669"/>
                </a:solidFill>
              </a:rPr>
              <a:t>99</a:t>
            </a:r>
            <a:endParaRPr i="0" sz="1687" u="none" cap="none" strike="noStrike">
              <a:solidFill>
                <a:schemeClr val="dk1"/>
              </a:solidFill>
            </a:endParaRPr>
          </a:p>
        </p:txBody>
      </p:sp>
      <p:sp>
        <p:nvSpPr>
          <p:cNvPr id="344" name="Google Shape;344;p23"/>
          <p:cNvSpPr/>
          <p:nvPr/>
        </p:nvSpPr>
        <p:spPr>
          <a:xfrm>
            <a:off x="1793866" y="4076700"/>
            <a:ext cx="966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788" u="none" cap="none" strike="noStrike">
                <a:solidFill>
                  <a:srgbClr val="4B5563"/>
                </a:solidFill>
              </a:rPr>
              <a:t>Macro Avg F1</a:t>
            </a:r>
            <a:endParaRPr i="0" sz="788" u="none" cap="none" strike="noStrike">
              <a:solidFill>
                <a:schemeClr val="dk1"/>
              </a:solidFill>
            </a:endParaRPr>
          </a:p>
        </p:txBody>
      </p:sp>
      <p:sp>
        <p:nvSpPr>
          <p:cNvPr id="345" name="Google Shape;345;p23"/>
          <p:cNvSpPr/>
          <p:nvPr/>
        </p:nvSpPr>
        <p:spPr>
          <a:xfrm>
            <a:off x="2917806" y="3705225"/>
            <a:ext cx="1123800" cy="6288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3"/>
          <p:cNvSpPr/>
          <p:nvPr/>
        </p:nvSpPr>
        <p:spPr>
          <a:xfrm>
            <a:off x="3032106" y="3819525"/>
            <a:ext cx="966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59669"/>
              </a:buClr>
              <a:buSzPts val="1687"/>
              <a:buFont typeface="Noto Sans"/>
              <a:buNone/>
            </a:pPr>
            <a:r>
              <a:rPr b="1" i="0" lang="cs" sz="1687" u="none" cap="none" strike="noStrike">
                <a:solidFill>
                  <a:srgbClr val="059669"/>
                </a:solidFill>
              </a:rPr>
              <a:t>99</a:t>
            </a:r>
            <a:endParaRPr i="0" sz="1687" u="none" cap="none" strike="noStrike">
              <a:solidFill>
                <a:schemeClr val="dk1"/>
              </a:solidFill>
            </a:endParaRPr>
          </a:p>
        </p:txBody>
      </p:sp>
      <p:sp>
        <p:nvSpPr>
          <p:cNvPr id="347" name="Google Shape;347;p23"/>
          <p:cNvSpPr/>
          <p:nvPr/>
        </p:nvSpPr>
        <p:spPr>
          <a:xfrm>
            <a:off x="3032106" y="4076700"/>
            <a:ext cx="9669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B5563"/>
              </a:buClr>
              <a:buSzPts val="788"/>
              <a:buFont typeface="Noto Sans"/>
              <a:buNone/>
            </a:pPr>
            <a:r>
              <a:rPr i="0" lang="cs" sz="788" u="none" cap="none" strike="noStrike">
                <a:solidFill>
                  <a:srgbClr val="4B5563"/>
                </a:solidFill>
              </a:rPr>
              <a:t>Test Samples</a:t>
            </a:r>
            <a:endParaRPr i="0" sz="788" u="none" cap="none" strike="noStrike">
              <a:solidFill>
                <a:schemeClr val="dk1"/>
              </a:solidFill>
            </a:endParaRPr>
          </a:p>
        </p:txBody>
      </p:sp>
      <p:pic>
        <p:nvPicPr>
          <p:cNvPr descr="Screenshot 2025-06-20 at 11.09.29 PM.png" id="348" name="Google Shape;3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63950" y="1628775"/>
            <a:ext cx="4680000" cy="3240001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04775">
              <a:srgbClr val="000000">
                <a:alpha val="50000"/>
              </a:srgbClr>
            </a:outerShdw>
          </a:effectLst>
        </p:spPr>
      </p:pic>
      <p:sp>
        <p:nvSpPr>
          <p:cNvPr descr="preencoded.png" id="349" name="Google Shape;349;p23"/>
          <p:cNvSpPr/>
          <p:nvPr/>
        </p:nvSpPr>
        <p:spPr>
          <a:xfrm>
            <a:off x="1168301" y="2257425"/>
            <a:ext cx="187523" cy="214313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3"/>
          <p:cNvSpPr/>
          <p:nvPr/>
        </p:nvSpPr>
        <p:spPr>
          <a:xfrm>
            <a:off x="476250" y="2557463"/>
            <a:ext cx="16431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Random Forest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3"/>
          <p:cNvSpPr/>
          <p:nvPr/>
        </p:nvSpPr>
        <p:spPr>
          <a:xfrm>
            <a:off x="476250" y="2757488"/>
            <a:ext cx="16431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Ensemble Learning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23"/>
          <p:cNvSpPr/>
          <p:nvPr/>
        </p:nvSpPr>
        <p:spPr>
          <a:xfrm>
            <a:off x="2333625" y="2085975"/>
            <a:ext cx="1914600" cy="985800"/>
          </a:xfrm>
          <a:prstGeom prst="rect">
            <a:avLst/>
          </a:prstGeom>
          <a:solidFill>
            <a:srgbClr val="764BA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3"/>
          <p:cNvSpPr/>
          <p:nvPr/>
        </p:nvSpPr>
        <p:spPr>
          <a:xfrm>
            <a:off x="2505075" y="2557463"/>
            <a:ext cx="16431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XGBoost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23"/>
          <p:cNvSpPr/>
          <p:nvPr/>
        </p:nvSpPr>
        <p:spPr>
          <a:xfrm>
            <a:off x="2505075" y="2757488"/>
            <a:ext cx="16431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Gradient Boosting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3"/>
          <p:cNvSpPr/>
          <p:nvPr/>
        </p:nvSpPr>
        <p:spPr>
          <a:xfrm>
            <a:off x="304800" y="2085975"/>
            <a:ext cx="1914600" cy="985800"/>
          </a:xfrm>
          <a:prstGeom prst="rect">
            <a:avLst/>
          </a:prstGeom>
          <a:solidFill>
            <a:srgbClr val="764BA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3"/>
          <p:cNvSpPr/>
          <p:nvPr/>
        </p:nvSpPr>
        <p:spPr>
          <a:xfrm>
            <a:off x="476250" y="2557463"/>
            <a:ext cx="16431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3"/>
              <a:buFont typeface="Noto Sans"/>
              <a:buNone/>
            </a:pPr>
            <a:r>
              <a:rPr b="1" i="0" lang="cs" sz="101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Random Forest</a:t>
            </a:r>
            <a:endParaRPr b="0" i="0" sz="101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3"/>
          <p:cNvSpPr/>
          <p:nvPr/>
        </p:nvSpPr>
        <p:spPr>
          <a:xfrm>
            <a:off x="476250" y="2757488"/>
            <a:ext cx="16431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Noto Sans"/>
              <a:buNone/>
            </a:pPr>
            <a:r>
              <a:rPr b="0" i="0" lang="cs" sz="788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Ensemble Learning</a:t>
            </a:r>
            <a:endParaRPr b="0" i="0" sz="78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8" name="Google Shape;358;p23" title="Screenshot 2025-06-21 at 11.04.06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0039" y="2246871"/>
            <a:ext cx="311675" cy="302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3" title="Screenshot 2025-06-21 at 11.06.00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6225" y="2179526"/>
            <a:ext cx="311684" cy="37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Theme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